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2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3.xml" ContentType="application/vnd.openxmlformats-officedocument.presentationml.tags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notesSlides/notesSlide15.xml" ContentType="application/vnd.openxmlformats-officedocument.presentationml.notesSlide+xml"/>
  <Override PartName="/ppt/charts/chart2.xml" ContentType="application/vnd.openxmlformats-officedocument.drawingml.chart+xml"/>
  <Override PartName="/ppt/notesSlides/notesSlide16.xml" ContentType="application/vnd.openxmlformats-officedocument.presentationml.notesSlide+xml"/>
  <Override PartName="/ppt/charts/chart3.xml" ContentType="application/vnd.openxmlformats-officedocument.drawingml.chart+xml"/>
  <Override PartName="/ppt/notesSlides/notesSlide17.xml" ContentType="application/vnd.openxmlformats-officedocument.presentationml.notesSlide+xml"/>
  <Override PartName="/ppt/charts/chart4.xml" ContentType="application/vnd.openxmlformats-officedocument.drawingml.chart+xml"/>
  <Override PartName="/ppt/tags/tag4.xml" ContentType="application/vnd.openxmlformats-officedocument.presentationml.tags+xml"/>
  <Override PartName="/ppt/notesSlides/notesSlide18.xml" ContentType="application/vnd.openxmlformats-officedocument.presentationml.notesSlide+xml"/>
  <Override PartName="/ppt/charts/chart5.xml" ContentType="application/vnd.openxmlformats-officedocument.drawingml.chart+xml"/>
  <Override PartName="/ppt/tags/tag5.xml" ContentType="application/vnd.openxmlformats-officedocument.presentationml.tags+xml"/>
  <Override PartName="/ppt/notesSlides/notesSlide19.xml" ContentType="application/vnd.openxmlformats-officedocument.presentationml.notesSlide+xml"/>
  <Override PartName="/ppt/charts/chart6.xml" ContentType="application/vnd.openxmlformats-officedocument.drawingml.chart+xml"/>
  <Override PartName="/ppt/tags/tag6.xml" ContentType="application/vnd.openxmlformats-officedocument.presentationml.tags+xml"/>
  <Override PartName="/ppt/notesSlides/notesSlide20.xml" ContentType="application/vnd.openxmlformats-officedocument.presentationml.notesSlide+xml"/>
  <Override PartName="/ppt/charts/chart7.xml" ContentType="application/vnd.openxmlformats-officedocument.drawingml.chart+xml"/>
  <Override PartName="/ppt/notesSlides/notesSlide21.xml" ContentType="application/vnd.openxmlformats-officedocument.presentationml.notesSlide+xml"/>
  <Override PartName="/ppt/tags/tag7.xml" ContentType="application/vnd.openxmlformats-officedocument.presentationml.tag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25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tags/tag8.xml" ContentType="application/vnd.openxmlformats-officedocument.presentationml.tags+xml"/>
  <Override PartName="/ppt/notesSlides/notesSlide26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27.xml" ContentType="application/vnd.openxmlformats-officedocument.presentationml.notesSlide+xml"/>
  <Override PartName="/ppt/charts/chart8.xml" ContentType="application/vnd.openxmlformats-officedocument.drawingml.chart+xml"/>
  <Override PartName="/ppt/notesSlides/notesSlide28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29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30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31.xml" ContentType="application/vnd.openxmlformats-officedocument.presentationml.notesSlid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35.xml" ContentType="application/vnd.openxmlformats-officedocument.presentationml.notesSlide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notesSlides/notesSlide36.xml" ContentType="application/vnd.openxmlformats-officedocument.presentationml.notesSlide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charts/chart9.xml" ContentType="application/vnd.openxmlformats-officedocument.drawingml.chart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notesMasterIdLst>
    <p:notesMasterId r:id="rId53"/>
  </p:notesMasterIdLst>
  <p:handoutMasterIdLst>
    <p:handoutMasterId r:id="rId54"/>
  </p:handoutMasterIdLst>
  <p:sldIdLst>
    <p:sldId id="256" r:id="rId2"/>
    <p:sldId id="437" r:id="rId3"/>
    <p:sldId id="424" r:id="rId4"/>
    <p:sldId id="391" r:id="rId5"/>
    <p:sldId id="430" r:id="rId6"/>
    <p:sldId id="431" r:id="rId7"/>
    <p:sldId id="422" r:id="rId8"/>
    <p:sldId id="403" r:id="rId9"/>
    <p:sldId id="426" r:id="rId10"/>
    <p:sldId id="419" r:id="rId11"/>
    <p:sldId id="344" r:id="rId12"/>
    <p:sldId id="413" r:id="rId13"/>
    <p:sldId id="414" r:id="rId14"/>
    <p:sldId id="352" r:id="rId15"/>
    <p:sldId id="415" r:id="rId16"/>
    <p:sldId id="412" r:id="rId17"/>
    <p:sldId id="417" r:id="rId18"/>
    <p:sldId id="350" r:id="rId19"/>
    <p:sldId id="435" r:id="rId20"/>
    <p:sldId id="418" r:id="rId21"/>
    <p:sldId id="427" r:id="rId22"/>
    <p:sldId id="404" r:id="rId23"/>
    <p:sldId id="369" r:id="rId24"/>
    <p:sldId id="400" r:id="rId25"/>
    <p:sldId id="407" r:id="rId26"/>
    <p:sldId id="408" r:id="rId27"/>
    <p:sldId id="361" r:id="rId28"/>
    <p:sldId id="363" r:id="rId29"/>
    <p:sldId id="364" r:id="rId30"/>
    <p:sldId id="393" r:id="rId31"/>
    <p:sldId id="394" r:id="rId32"/>
    <p:sldId id="395" r:id="rId33"/>
    <p:sldId id="366" r:id="rId34"/>
    <p:sldId id="367" r:id="rId35"/>
    <p:sldId id="434" r:id="rId36"/>
    <p:sldId id="432" r:id="rId37"/>
    <p:sldId id="370" r:id="rId38"/>
    <p:sldId id="372" r:id="rId39"/>
    <p:sldId id="371" r:id="rId40"/>
    <p:sldId id="373" r:id="rId41"/>
    <p:sldId id="368" r:id="rId42"/>
    <p:sldId id="428" r:id="rId43"/>
    <p:sldId id="328" r:id="rId44"/>
    <p:sldId id="429" r:id="rId45"/>
    <p:sldId id="332" r:id="rId46"/>
    <p:sldId id="327" r:id="rId47"/>
    <p:sldId id="325" r:id="rId48"/>
    <p:sldId id="326" r:id="rId49"/>
    <p:sldId id="335" r:id="rId50"/>
    <p:sldId id="436" r:id="rId51"/>
    <p:sldId id="433" r:id="rId52"/>
  </p:sldIdLst>
  <p:sldSz cx="9144000" cy="6858000" type="screen4x3"/>
  <p:notesSz cx="9296400" cy="6881813"/>
  <p:custDataLst>
    <p:tags r:id="rId5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3300"/>
    <a:srgbClr val="663300"/>
    <a:srgbClr val="00FF00"/>
    <a:srgbClr val="00FFFF"/>
    <a:srgbClr val="FF9900"/>
    <a:srgbClr val="660066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17" autoAdjust="0"/>
    <p:restoredTop sz="64202" autoAdjust="0"/>
  </p:normalViewPr>
  <p:slideViewPr>
    <p:cSldViewPr>
      <p:cViewPr>
        <p:scale>
          <a:sx n="60" d="100"/>
          <a:sy n="60" d="100"/>
        </p:scale>
        <p:origin x="-1590" y="24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9" d="100"/>
          <a:sy n="79" d="100"/>
        </p:scale>
        <p:origin x="-1476" y="-84"/>
      </p:cViewPr>
      <p:guideLst>
        <p:guide orient="horz" pos="2168"/>
        <p:guide pos="2929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patrick\Documents\raw_data_three_days.dat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9498525073746312E-3"/>
          <c:y val="7.575757575757576E-2"/>
          <c:w val="0.99694234559319117"/>
          <c:h val="0.87953292770221903"/>
        </c:manualLayout>
      </c:layout>
      <c:barChart>
        <c:barDir val="col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0070C0"/>
              </a:solidFill>
            </c:spPr>
          </c:dPt>
          <c:dPt>
            <c:idx val="1"/>
            <c:invertIfNegative val="0"/>
            <c:bubble3D val="0"/>
            <c:spPr>
              <a:solidFill>
                <a:srgbClr val="663300"/>
              </a:solidFill>
            </c:spPr>
          </c:dPt>
          <c:dPt>
            <c:idx val="2"/>
            <c:invertIfNegative val="0"/>
            <c:bubble3D val="0"/>
            <c:spPr>
              <a:solidFill>
                <a:srgbClr val="00FF00"/>
              </a:solidFill>
            </c:spPr>
          </c:dPt>
          <c:dPt>
            <c:idx val="3"/>
            <c:invertIfNegative val="0"/>
            <c:bubble3D val="0"/>
            <c:spPr>
              <a:solidFill>
                <a:srgbClr val="00FFFF"/>
              </a:solidFill>
            </c:spPr>
          </c:dPt>
          <c:dPt>
            <c:idx val="4"/>
            <c:invertIfNegative val="0"/>
            <c:bubble3D val="0"/>
            <c:spPr>
              <a:solidFill>
                <a:schemeClr val="tx1"/>
              </a:solidFill>
            </c:spPr>
          </c:dPt>
          <c:dPt>
            <c:idx val="5"/>
            <c:invertIfNegative val="0"/>
            <c:bubble3D val="0"/>
            <c:spPr>
              <a:solidFill>
                <a:srgbClr val="FFFF00"/>
              </a:solidFill>
            </c:spPr>
          </c:dPt>
          <c:dPt>
            <c:idx val="6"/>
            <c:invertIfNegative val="0"/>
            <c:bubble3D val="0"/>
            <c:spPr>
              <a:solidFill>
                <a:srgbClr val="FF0000"/>
              </a:solidFill>
            </c:spPr>
          </c:dPt>
          <c:dPt>
            <c:idx val="7"/>
            <c:invertIfNegative val="0"/>
            <c:bubble3D val="0"/>
            <c:spPr>
              <a:solidFill>
                <a:srgbClr val="FF9900"/>
              </a:solidFill>
            </c:spPr>
          </c:dPt>
          <c:dPt>
            <c:idx val="8"/>
            <c:invertIfNegative val="0"/>
            <c:bubble3D val="0"/>
            <c:spPr>
              <a:solidFill>
                <a:srgbClr val="660066"/>
              </a:solidFill>
            </c:spPr>
          </c:dPt>
          <c:dPt>
            <c:idx val="9"/>
            <c:invertIfNegative val="0"/>
            <c:bubble3D val="0"/>
            <c:spPr>
              <a:solidFill>
                <a:srgbClr val="006600"/>
              </a:solidFill>
            </c:spPr>
          </c:dPt>
          <c:cat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cat>
          <c:val>
            <c:numRef>
              <c:f>Sheet1!$B$2:$B$11</c:f>
              <c:numCache>
                <c:formatCode>0%</c:formatCode>
                <c:ptCount val="10"/>
                <c:pt idx="0">
                  <c:v>1.6049999999999998E-2</c:v>
                </c:pt>
                <c:pt idx="1">
                  <c:v>5.935E-2</c:v>
                </c:pt>
                <c:pt idx="2">
                  <c:v>9.9900000000000003E-2</c:v>
                </c:pt>
                <c:pt idx="3">
                  <c:v>1.3100000000000001E-2</c:v>
                </c:pt>
                <c:pt idx="4">
                  <c:v>8.8999999999999999E-3</c:v>
                </c:pt>
                <c:pt idx="5">
                  <c:v>7.2950000000000001E-2</c:v>
                </c:pt>
                <c:pt idx="6">
                  <c:v>1.9E-2</c:v>
                </c:pt>
                <c:pt idx="7">
                  <c:v>0.27575</c:v>
                </c:pt>
                <c:pt idx="8">
                  <c:v>8.8599999999999998E-2</c:v>
                </c:pt>
                <c:pt idx="9">
                  <c:v>0.34639999999999999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32191360"/>
        <c:axId val="132192896"/>
      </c:barChart>
      <c:catAx>
        <c:axId val="1321913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32192896"/>
        <c:crosses val="autoZero"/>
        <c:auto val="1"/>
        <c:lblAlgn val="ctr"/>
        <c:lblOffset val="100"/>
        <c:noMultiLvlLbl val="0"/>
      </c:catAx>
      <c:valAx>
        <c:axId val="132192896"/>
        <c:scaling>
          <c:orientation val="minMax"/>
        </c:scaling>
        <c:delete val="1"/>
        <c:axPos val="l"/>
        <c:numFmt formatCode="0%" sourceLinked="1"/>
        <c:majorTickMark val="out"/>
        <c:minorTickMark val="none"/>
        <c:tickLblPos val="nextTo"/>
        <c:crossAx val="132191360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9498525073746312E-3"/>
          <c:y val="7.575757575757576E-2"/>
          <c:w val="0.99694234559319117"/>
          <c:h val="0.87953292770221903"/>
        </c:manualLayout>
      </c:layout>
      <c:barChart>
        <c:barDir val="col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0070C0"/>
              </a:solidFill>
            </c:spPr>
          </c:dPt>
          <c:dPt>
            <c:idx val="1"/>
            <c:invertIfNegative val="0"/>
            <c:bubble3D val="0"/>
            <c:spPr>
              <a:solidFill>
                <a:srgbClr val="663300"/>
              </a:solidFill>
            </c:spPr>
          </c:dPt>
          <c:dPt>
            <c:idx val="2"/>
            <c:invertIfNegative val="0"/>
            <c:bubble3D val="0"/>
            <c:spPr>
              <a:solidFill>
                <a:srgbClr val="00FF00"/>
              </a:solidFill>
            </c:spPr>
          </c:dPt>
          <c:dPt>
            <c:idx val="3"/>
            <c:invertIfNegative val="0"/>
            <c:bubble3D val="0"/>
            <c:spPr>
              <a:solidFill>
                <a:srgbClr val="00FFFF"/>
              </a:solidFill>
            </c:spPr>
          </c:dPt>
          <c:dPt>
            <c:idx val="4"/>
            <c:invertIfNegative val="0"/>
            <c:bubble3D val="0"/>
            <c:spPr>
              <a:solidFill>
                <a:schemeClr val="tx1"/>
              </a:solidFill>
            </c:spPr>
          </c:dPt>
          <c:dPt>
            <c:idx val="5"/>
            <c:invertIfNegative val="0"/>
            <c:bubble3D val="0"/>
            <c:spPr>
              <a:solidFill>
                <a:srgbClr val="FFFF00"/>
              </a:solidFill>
            </c:spPr>
          </c:dPt>
          <c:dPt>
            <c:idx val="6"/>
            <c:invertIfNegative val="0"/>
            <c:bubble3D val="0"/>
            <c:spPr>
              <a:solidFill>
                <a:srgbClr val="FF0000"/>
              </a:solidFill>
            </c:spPr>
          </c:dPt>
          <c:dPt>
            <c:idx val="7"/>
            <c:invertIfNegative val="0"/>
            <c:bubble3D val="0"/>
            <c:spPr>
              <a:solidFill>
                <a:srgbClr val="FF9900"/>
              </a:solidFill>
            </c:spPr>
          </c:dPt>
          <c:dPt>
            <c:idx val="8"/>
            <c:invertIfNegative val="0"/>
            <c:bubble3D val="0"/>
            <c:spPr>
              <a:solidFill>
                <a:srgbClr val="660066"/>
              </a:solidFill>
            </c:spPr>
          </c:dPt>
          <c:dPt>
            <c:idx val="9"/>
            <c:invertIfNegative val="0"/>
            <c:bubble3D val="0"/>
            <c:spPr>
              <a:solidFill>
                <a:srgbClr val="006600"/>
              </a:solidFill>
            </c:spPr>
          </c:dPt>
          <c:cat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cat>
          <c:val>
            <c:numRef>
              <c:f>Sheet1!$B$2:$B$11</c:f>
              <c:numCache>
                <c:formatCode>0%</c:formatCode>
                <c:ptCount val="10"/>
                <c:pt idx="0">
                  <c:v>1.6049999999999998E-2</c:v>
                </c:pt>
                <c:pt idx="1">
                  <c:v>5.935E-2</c:v>
                </c:pt>
                <c:pt idx="2">
                  <c:v>9.9900000000000003E-2</c:v>
                </c:pt>
                <c:pt idx="3">
                  <c:v>1.3100000000000001E-2</c:v>
                </c:pt>
                <c:pt idx="4">
                  <c:v>8.8999999999999999E-3</c:v>
                </c:pt>
                <c:pt idx="5">
                  <c:v>7.2950000000000001E-2</c:v>
                </c:pt>
                <c:pt idx="6">
                  <c:v>1.9E-2</c:v>
                </c:pt>
                <c:pt idx="7">
                  <c:v>0.27575</c:v>
                </c:pt>
                <c:pt idx="8">
                  <c:v>8.8599999999999998E-2</c:v>
                </c:pt>
                <c:pt idx="9">
                  <c:v>0.34639999999999999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32261760"/>
        <c:axId val="132263296"/>
      </c:barChart>
      <c:catAx>
        <c:axId val="1322617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32263296"/>
        <c:crosses val="autoZero"/>
        <c:auto val="1"/>
        <c:lblAlgn val="ctr"/>
        <c:lblOffset val="100"/>
        <c:noMultiLvlLbl val="0"/>
      </c:catAx>
      <c:valAx>
        <c:axId val="132263296"/>
        <c:scaling>
          <c:orientation val="minMax"/>
        </c:scaling>
        <c:delete val="1"/>
        <c:axPos val="l"/>
        <c:numFmt formatCode="0%" sourceLinked="1"/>
        <c:majorTickMark val="out"/>
        <c:minorTickMark val="none"/>
        <c:tickLblPos val="nextTo"/>
        <c:crossAx val="132261760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9498525073746312E-3"/>
          <c:y val="7.575757575757576E-2"/>
          <c:w val="0.99694234559319117"/>
          <c:h val="0.87953292770221903"/>
        </c:manualLayout>
      </c:layout>
      <c:barChart>
        <c:barDir val="col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0070C0"/>
              </a:solidFill>
            </c:spPr>
          </c:dPt>
          <c:dPt>
            <c:idx val="1"/>
            <c:invertIfNegative val="0"/>
            <c:bubble3D val="0"/>
            <c:spPr>
              <a:solidFill>
                <a:srgbClr val="663300"/>
              </a:solidFill>
            </c:spPr>
          </c:dPt>
          <c:dPt>
            <c:idx val="2"/>
            <c:invertIfNegative val="0"/>
            <c:bubble3D val="0"/>
            <c:spPr>
              <a:solidFill>
                <a:srgbClr val="00FF00"/>
              </a:solidFill>
            </c:spPr>
          </c:dPt>
          <c:dPt>
            <c:idx val="3"/>
            <c:invertIfNegative val="0"/>
            <c:bubble3D val="0"/>
            <c:spPr>
              <a:solidFill>
                <a:srgbClr val="00FFFF"/>
              </a:solidFill>
            </c:spPr>
          </c:dPt>
          <c:dPt>
            <c:idx val="4"/>
            <c:invertIfNegative val="0"/>
            <c:bubble3D val="0"/>
            <c:spPr>
              <a:solidFill>
                <a:schemeClr val="tx1"/>
              </a:solidFill>
            </c:spPr>
          </c:dPt>
          <c:dPt>
            <c:idx val="5"/>
            <c:invertIfNegative val="0"/>
            <c:bubble3D val="0"/>
            <c:spPr>
              <a:solidFill>
                <a:srgbClr val="FFFF00"/>
              </a:solidFill>
            </c:spPr>
          </c:dPt>
          <c:dPt>
            <c:idx val="6"/>
            <c:invertIfNegative val="0"/>
            <c:bubble3D val="0"/>
            <c:spPr>
              <a:solidFill>
                <a:srgbClr val="FF0000"/>
              </a:solidFill>
            </c:spPr>
          </c:dPt>
          <c:dPt>
            <c:idx val="7"/>
            <c:invertIfNegative val="0"/>
            <c:bubble3D val="0"/>
            <c:spPr>
              <a:solidFill>
                <a:srgbClr val="FF9900"/>
              </a:solidFill>
            </c:spPr>
          </c:dPt>
          <c:dPt>
            <c:idx val="8"/>
            <c:invertIfNegative val="0"/>
            <c:bubble3D val="0"/>
            <c:spPr>
              <a:solidFill>
                <a:srgbClr val="660066"/>
              </a:solidFill>
            </c:spPr>
          </c:dPt>
          <c:dPt>
            <c:idx val="9"/>
            <c:invertIfNegative val="0"/>
            <c:bubble3D val="0"/>
            <c:spPr>
              <a:solidFill>
                <a:srgbClr val="006600"/>
              </a:solidFill>
            </c:spPr>
          </c:dPt>
          <c:cat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cat>
          <c:val>
            <c:numRef>
              <c:f>Sheet1!$B$2:$B$11</c:f>
              <c:numCache>
                <c:formatCode>0%</c:formatCode>
                <c:ptCount val="10"/>
                <c:pt idx="0">
                  <c:v>1.6049999999999998E-2</c:v>
                </c:pt>
                <c:pt idx="1">
                  <c:v>5.935E-2</c:v>
                </c:pt>
                <c:pt idx="2">
                  <c:v>9.9900000000000003E-2</c:v>
                </c:pt>
                <c:pt idx="3">
                  <c:v>1.3100000000000001E-2</c:v>
                </c:pt>
                <c:pt idx="4">
                  <c:v>8.8999999999999999E-3</c:v>
                </c:pt>
                <c:pt idx="5">
                  <c:v>7.2950000000000001E-2</c:v>
                </c:pt>
                <c:pt idx="6">
                  <c:v>0.13675000000000001</c:v>
                </c:pt>
                <c:pt idx="7">
                  <c:v>0.20100000000000001</c:v>
                </c:pt>
                <c:pt idx="8">
                  <c:v>0.20100000000000001</c:v>
                </c:pt>
                <c:pt idx="9">
                  <c:v>0.20100000000000001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33261952"/>
        <c:axId val="133267840"/>
      </c:barChart>
      <c:catAx>
        <c:axId val="1332619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33267840"/>
        <c:crosses val="autoZero"/>
        <c:auto val="1"/>
        <c:lblAlgn val="ctr"/>
        <c:lblOffset val="100"/>
        <c:noMultiLvlLbl val="0"/>
      </c:catAx>
      <c:valAx>
        <c:axId val="133267840"/>
        <c:scaling>
          <c:orientation val="minMax"/>
          <c:max val="0.4"/>
        </c:scaling>
        <c:delete val="1"/>
        <c:axPos val="l"/>
        <c:numFmt formatCode="0%" sourceLinked="1"/>
        <c:majorTickMark val="out"/>
        <c:minorTickMark val="none"/>
        <c:tickLblPos val="nextTo"/>
        <c:crossAx val="13326195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9498525073746312E-3"/>
          <c:y val="7.575757575757576E-2"/>
          <c:w val="0.99694234559319117"/>
          <c:h val="0.87953292770221903"/>
        </c:manualLayout>
      </c:layout>
      <c:barChart>
        <c:barDir val="col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0070C0"/>
              </a:solidFill>
            </c:spPr>
          </c:dPt>
          <c:dPt>
            <c:idx val="1"/>
            <c:invertIfNegative val="0"/>
            <c:bubble3D val="0"/>
            <c:spPr>
              <a:solidFill>
                <a:srgbClr val="663300"/>
              </a:solidFill>
            </c:spPr>
          </c:dPt>
          <c:dPt>
            <c:idx val="2"/>
            <c:invertIfNegative val="0"/>
            <c:bubble3D val="0"/>
            <c:spPr>
              <a:solidFill>
                <a:srgbClr val="00FF00"/>
              </a:solidFill>
            </c:spPr>
          </c:dPt>
          <c:dPt>
            <c:idx val="3"/>
            <c:invertIfNegative val="0"/>
            <c:bubble3D val="0"/>
            <c:spPr>
              <a:solidFill>
                <a:srgbClr val="00FFFF"/>
              </a:solidFill>
            </c:spPr>
          </c:dPt>
          <c:dPt>
            <c:idx val="4"/>
            <c:invertIfNegative val="0"/>
            <c:bubble3D val="0"/>
            <c:spPr>
              <a:solidFill>
                <a:schemeClr val="tx1"/>
              </a:solidFill>
            </c:spPr>
          </c:dPt>
          <c:dPt>
            <c:idx val="5"/>
            <c:invertIfNegative val="0"/>
            <c:bubble3D val="0"/>
            <c:spPr>
              <a:solidFill>
                <a:srgbClr val="FFFF00"/>
              </a:solidFill>
            </c:spPr>
          </c:dPt>
          <c:dPt>
            <c:idx val="6"/>
            <c:invertIfNegative val="0"/>
            <c:bubble3D val="0"/>
            <c:spPr>
              <a:solidFill>
                <a:srgbClr val="FF0000"/>
              </a:solidFill>
            </c:spPr>
          </c:dPt>
          <c:dPt>
            <c:idx val="7"/>
            <c:invertIfNegative val="0"/>
            <c:bubble3D val="0"/>
            <c:spPr>
              <a:solidFill>
                <a:srgbClr val="FF9900"/>
              </a:solidFill>
            </c:spPr>
          </c:dPt>
          <c:dPt>
            <c:idx val="8"/>
            <c:invertIfNegative val="0"/>
            <c:bubble3D val="0"/>
            <c:spPr>
              <a:solidFill>
                <a:srgbClr val="660066"/>
              </a:solidFill>
            </c:spPr>
          </c:dPt>
          <c:dPt>
            <c:idx val="9"/>
            <c:invertIfNegative val="0"/>
            <c:bubble3D val="0"/>
            <c:spPr>
              <a:solidFill>
                <a:srgbClr val="006600"/>
              </a:solidFill>
            </c:spPr>
          </c:dPt>
          <c:cat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cat>
          <c:val>
            <c:numRef>
              <c:f>Sheet1!$B$2:$B$11</c:f>
              <c:numCache>
                <c:formatCode>0%</c:formatCode>
                <c:ptCount val="10"/>
                <c:pt idx="0">
                  <c:v>4.5499999999999999E-2</c:v>
                </c:pt>
                <c:pt idx="1">
                  <c:v>0.16234999999999999</c:v>
                </c:pt>
                <c:pt idx="2">
                  <c:v>0.28605000000000003</c:v>
                </c:pt>
                <c:pt idx="3">
                  <c:v>3.8199999999999998E-2</c:v>
                </c:pt>
                <c:pt idx="4">
                  <c:v>2.75E-2</c:v>
                </c:pt>
                <c:pt idx="5">
                  <c:v>0.15834999999999999</c:v>
                </c:pt>
                <c:pt idx="6">
                  <c:v>3.2649999999999998E-2</c:v>
                </c:pt>
                <c:pt idx="7">
                  <c:v>0.10015</c:v>
                </c:pt>
                <c:pt idx="8">
                  <c:v>0.11835</c:v>
                </c:pt>
                <c:pt idx="9">
                  <c:v>3.09E-2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46254848"/>
        <c:axId val="146260736"/>
      </c:barChart>
      <c:catAx>
        <c:axId val="146254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46260736"/>
        <c:crosses val="autoZero"/>
        <c:auto val="1"/>
        <c:lblAlgn val="ctr"/>
        <c:lblOffset val="100"/>
        <c:noMultiLvlLbl val="0"/>
      </c:catAx>
      <c:valAx>
        <c:axId val="146260736"/>
        <c:scaling>
          <c:orientation val="minMax"/>
          <c:max val="0.4"/>
        </c:scaling>
        <c:delete val="1"/>
        <c:axPos val="l"/>
        <c:numFmt formatCode="0%" sourceLinked="1"/>
        <c:majorTickMark val="out"/>
        <c:minorTickMark val="none"/>
        <c:tickLblPos val="nextTo"/>
        <c:crossAx val="14625484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8.3333333333333329E-2"/>
          <c:w val="1"/>
          <c:h val="0.87195717012646146"/>
        </c:manualLayout>
      </c:layout>
      <c:barChart>
        <c:barDir val="col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0070C0"/>
              </a:solidFill>
            </c:spPr>
          </c:dPt>
          <c:dPt>
            <c:idx val="1"/>
            <c:invertIfNegative val="0"/>
            <c:bubble3D val="0"/>
            <c:spPr>
              <a:solidFill>
                <a:srgbClr val="663300"/>
              </a:solidFill>
            </c:spPr>
          </c:dPt>
          <c:dPt>
            <c:idx val="2"/>
            <c:invertIfNegative val="0"/>
            <c:bubble3D val="0"/>
            <c:spPr>
              <a:solidFill>
                <a:srgbClr val="00FF00"/>
              </a:solidFill>
            </c:spPr>
          </c:dPt>
          <c:dPt>
            <c:idx val="3"/>
            <c:invertIfNegative val="0"/>
            <c:bubble3D val="0"/>
            <c:spPr>
              <a:solidFill>
                <a:srgbClr val="00FFFF"/>
              </a:solidFill>
            </c:spPr>
          </c:dPt>
          <c:dPt>
            <c:idx val="4"/>
            <c:invertIfNegative val="0"/>
            <c:bubble3D val="0"/>
            <c:spPr>
              <a:solidFill>
                <a:schemeClr val="tx1"/>
              </a:solidFill>
            </c:spPr>
          </c:dPt>
          <c:dPt>
            <c:idx val="5"/>
            <c:invertIfNegative val="0"/>
            <c:bubble3D val="0"/>
            <c:spPr>
              <a:solidFill>
                <a:srgbClr val="FFFF00"/>
              </a:solidFill>
            </c:spPr>
          </c:dPt>
          <c:dPt>
            <c:idx val="6"/>
            <c:invertIfNegative val="0"/>
            <c:bubble3D val="0"/>
            <c:spPr>
              <a:solidFill>
                <a:srgbClr val="FF0000"/>
              </a:solidFill>
            </c:spPr>
          </c:dPt>
          <c:dPt>
            <c:idx val="7"/>
            <c:invertIfNegative val="0"/>
            <c:bubble3D val="0"/>
            <c:spPr>
              <a:solidFill>
                <a:srgbClr val="FF9900"/>
              </a:solidFill>
            </c:spPr>
          </c:dPt>
          <c:dPt>
            <c:idx val="8"/>
            <c:invertIfNegative val="0"/>
            <c:bubble3D val="0"/>
            <c:spPr>
              <a:solidFill>
                <a:srgbClr val="660066"/>
              </a:solidFill>
            </c:spPr>
          </c:dPt>
          <c:dPt>
            <c:idx val="9"/>
            <c:invertIfNegative val="0"/>
            <c:bubble3D val="0"/>
            <c:spPr>
              <a:solidFill>
                <a:srgbClr val="006600"/>
              </a:solidFill>
            </c:spPr>
          </c:dPt>
          <c:cat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cat>
          <c:val>
            <c:numRef>
              <c:f>Sheet1!$B$2:$B$11</c:f>
              <c:numCache>
                <c:formatCode>0%</c:formatCode>
                <c:ptCount val="10"/>
                <c:pt idx="0">
                  <c:v>0.05</c:v>
                </c:pt>
                <c:pt idx="1">
                  <c:v>0.05</c:v>
                </c:pt>
                <c:pt idx="2">
                  <c:v>0.05</c:v>
                </c:pt>
                <c:pt idx="3">
                  <c:v>0.05</c:v>
                </c:pt>
                <c:pt idx="4">
                  <c:v>0.05</c:v>
                </c:pt>
                <c:pt idx="5">
                  <c:v>0.15</c:v>
                </c:pt>
                <c:pt idx="6">
                  <c:v>0.15</c:v>
                </c:pt>
                <c:pt idx="7">
                  <c:v>0.15</c:v>
                </c:pt>
                <c:pt idx="8">
                  <c:v>0.15</c:v>
                </c:pt>
                <c:pt idx="9">
                  <c:v>0.15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45952768"/>
        <c:axId val="145954304"/>
      </c:barChart>
      <c:catAx>
        <c:axId val="145952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45954304"/>
        <c:crosses val="autoZero"/>
        <c:auto val="1"/>
        <c:lblAlgn val="ctr"/>
        <c:lblOffset val="100"/>
        <c:noMultiLvlLbl val="0"/>
      </c:catAx>
      <c:valAx>
        <c:axId val="145954304"/>
        <c:scaling>
          <c:orientation val="minMax"/>
          <c:max val="0.4"/>
        </c:scaling>
        <c:delete val="1"/>
        <c:axPos val="l"/>
        <c:numFmt formatCode="0%" sourceLinked="1"/>
        <c:majorTickMark val="none"/>
        <c:minorTickMark val="none"/>
        <c:tickLblPos val="nextTo"/>
        <c:crossAx val="145952768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8.3333333333333329E-2"/>
          <c:w val="1"/>
          <c:h val="0.87195717012646146"/>
        </c:manualLayout>
      </c:layout>
      <c:barChart>
        <c:barDir val="col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0070C0"/>
              </a:solidFill>
            </c:spPr>
          </c:dPt>
          <c:dPt>
            <c:idx val="1"/>
            <c:invertIfNegative val="0"/>
            <c:bubble3D val="0"/>
            <c:spPr>
              <a:solidFill>
                <a:srgbClr val="663300"/>
              </a:solidFill>
            </c:spPr>
          </c:dPt>
          <c:dPt>
            <c:idx val="2"/>
            <c:invertIfNegative val="0"/>
            <c:bubble3D val="0"/>
            <c:spPr>
              <a:solidFill>
                <a:srgbClr val="00FF00"/>
              </a:solidFill>
            </c:spPr>
          </c:dPt>
          <c:dPt>
            <c:idx val="3"/>
            <c:invertIfNegative val="0"/>
            <c:bubble3D val="0"/>
            <c:spPr>
              <a:solidFill>
                <a:srgbClr val="00FFFF"/>
              </a:solidFill>
            </c:spPr>
          </c:dPt>
          <c:dPt>
            <c:idx val="4"/>
            <c:invertIfNegative val="0"/>
            <c:bubble3D val="0"/>
            <c:spPr>
              <a:solidFill>
                <a:schemeClr val="tx1"/>
              </a:solidFill>
            </c:spPr>
          </c:dPt>
          <c:dPt>
            <c:idx val="5"/>
            <c:invertIfNegative val="0"/>
            <c:bubble3D val="0"/>
            <c:spPr>
              <a:solidFill>
                <a:srgbClr val="FFFF00"/>
              </a:solidFill>
            </c:spPr>
          </c:dPt>
          <c:dPt>
            <c:idx val="6"/>
            <c:invertIfNegative val="0"/>
            <c:bubble3D val="0"/>
            <c:spPr>
              <a:solidFill>
                <a:srgbClr val="FF0000"/>
              </a:solidFill>
            </c:spPr>
          </c:dPt>
          <c:dPt>
            <c:idx val="7"/>
            <c:invertIfNegative val="0"/>
            <c:bubble3D val="0"/>
            <c:spPr>
              <a:solidFill>
                <a:srgbClr val="FF9900"/>
              </a:solidFill>
            </c:spPr>
          </c:dPt>
          <c:dPt>
            <c:idx val="8"/>
            <c:invertIfNegative val="0"/>
            <c:bubble3D val="0"/>
            <c:spPr>
              <a:solidFill>
                <a:srgbClr val="660066"/>
              </a:solidFill>
            </c:spPr>
          </c:dPt>
          <c:dPt>
            <c:idx val="9"/>
            <c:invertIfNegative val="0"/>
            <c:bubble3D val="0"/>
            <c:spPr>
              <a:solidFill>
                <a:srgbClr val="006600"/>
              </a:solidFill>
            </c:spPr>
          </c:dPt>
          <c:cat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cat>
          <c:val>
            <c:numRef>
              <c:f>Sheet1!$B$2:$B$11</c:f>
              <c:numCache>
                <c:formatCode>0%</c:formatCode>
                <c:ptCount val="10"/>
                <c:pt idx="0">
                  <c:v>0.05</c:v>
                </c:pt>
                <c:pt idx="1">
                  <c:v>0.05</c:v>
                </c:pt>
                <c:pt idx="2">
                  <c:v>0.05</c:v>
                </c:pt>
                <c:pt idx="3">
                  <c:v>0.05</c:v>
                </c:pt>
                <c:pt idx="4">
                  <c:v>0.05</c:v>
                </c:pt>
                <c:pt idx="5">
                  <c:v>0.15</c:v>
                </c:pt>
                <c:pt idx="6">
                  <c:v>0.15</c:v>
                </c:pt>
                <c:pt idx="7">
                  <c:v>0.15</c:v>
                </c:pt>
                <c:pt idx="8">
                  <c:v>0.15</c:v>
                </c:pt>
                <c:pt idx="9">
                  <c:v>0.15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46031744"/>
        <c:axId val="146033280"/>
      </c:barChart>
      <c:catAx>
        <c:axId val="146031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46033280"/>
        <c:crosses val="autoZero"/>
        <c:auto val="1"/>
        <c:lblAlgn val="ctr"/>
        <c:lblOffset val="100"/>
        <c:noMultiLvlLbl val="0"/>
      </c:catAx>
      <c:valAx>
        <c:axId val="146033280"/>
        <c:scaling>
          <c:orientation val="minMax"/>
          <c:max val="0.4"/>
        </c:scaling>
        <c:delete val="1"/>
        <c:axPos val="l"/>
        <c:numFmt formatCode="0%" sourceLinked="1"/>
        <c:majorTickMark val="none"/>
        <c:minorTickMark val="none"/>
        <c:tickLblPos val="nextTo"/>
        <c:crossAx val="146031744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8.3333333333333329E-2"/>
          <c:w val="1"/>
          <c:h val="0.87195717012646146"/>
        </c:manualLayout>
      </c:layout>
      <c:barChart>
        <c:barDir val="col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0070C0"/>
              </a:solidFill>
            </c:spPr>
          </c:dPt>
          <c:dPt>
            <c:idx val="1"/>
            <c:invertIfNegative val="0"/>
            <c:bubble3D val="0"/>
            <c:spPr>
              <a:solidFill>
                <a:srgbClr val="663300"/>
              </a:solidFill>
            </c:spPr>
          </c:dPt>
          <c:dPt>
            <c:idx val="2"/>
            <c:invertIfNegative val="0"/>
            <c:bubble3D val="0"/>
            <c:spPr>
              <a:solidFill>
                <a:srgbClr val="00FF00"/>
              </a:solidFill>
            </c:spPr>
          </c:dPt>
          <c:dPt>
            <c:idx val="3"/>
            <c:invertIfNegative val="0"/>
            <c:bubble3D val="0"/>
            <c:spPr>
              <a:solidFill>
                <a:srgbClr val="00FFFF"/>
              </a:solidFill>
            </c:spPr>
          </c:dPt>
          <c:dPt>
            <c:idx val="4"/>
            <c:invertIfNegative val="0"/>
            <c:bubble3D val="0"/>
            <c:spPr>
              <a:solidFill>
                <a:schemeClr val="tx1"/>
              </a:solidFill>
            </c:spPr>
          </c:dPt>
          <c:dPt>
            <c:idx val="5"/>
            <c:invertIfNegative val="0"/>
            <c:bubble3D val="0"/>
            <c:spPr>
              <a:solidFill>
                <a:srgbClr val="FFFF00"/>
              </a:solidFill>
            </c:spPr>
          </c:dPt>
          <c:dPt>
            <c:idx val="6"/>
            <c:invertIfNegative val="0"/>
            <c:bubble3D val="0"/>
            <c:spPr>
              <a:solidFill>
                <a:srgbClr val="FF0000"/>
              </a:solidFill>
            </c:spPr>
          </c:dPt>
          <c:dPt>
            <c:idx val="7"/>
            <c:invertIfNegative val="0"/>
            <c:bubble3D val="0"/>
            <c:spPr>
              <a:solidFill>
                <a:srgbClr val="FF9900"/>
              </a:solidFill>
            </c:spPr>
          </c:dPt>
          <c:dPt>
            <c:idx val="8"/>
            <c:invertIfNegative val="0"/>
            <c:bubble3D val="0"/>
            <c:spPr>
              <a:solidFill>
                <a:srgbClr val="660066"/>
              </a:solidFill>
            </c:spPr>
          </c:dPt>
          <c:dPt>
            <c:idx val="9"/>
            <c:invertIfNegative val="0"/>
            <c:bubble3D val="0"/>
            <c:spPr>
              <a:solidFill>
                <a:srgbClr val="006600"/>
              </a:solidFill>
            </c:spPr>
          </c:dPt>
          <c:cat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cat>
          <c:val>
            <c:numRef>
              <c:f>Sheet1!$B$2:$B$11</c:f>
              <c:numCache>
                <c:formatCode>0%</c:formatCode>
                <c:ptCount val="10"/>
                <c:pt idx="0">
                  <c:v>7.0300000000000001E-2</c:v>
                </c:pt>
                <c:pt idx="1">
                  <c:v>0.15</c:v>
                </c:pt>
                <c:pt idx="2">
                  <c:v>0.15</c:v>
                </c:pt>
                <c:pt idx="3">
                  <c:v>0.15</c:v>
                </c:pt>
                <c:pt idx="4">
                  <c:v>0.05</c:v>
                </c:pt>
                <c:pt idx="5">
                  <c:v>0.13084999999999999</c:v>
                </c:pt>
                <c:pt idx="6">
                  <c:v>0.05</c:v>
                </c:pt>
                <c:pt idx="7">
                  <c:v>9.9599999999999994E-2</c:v>
                </c:pt>
                <c:pt idx="8">
                  <c:v>9.9250000000000005E-2</c:v>
                </c:pt>
                <c:pt idx="9">
                  <c:v>0.05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146123776"/>
        <c:axId val="146133760"/>
      </c:barChart>
      <c:catAx>
        <c:axId val="146123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46133760"/>
        <c:crosses val="autoZero"/>
        <c:auto val="1"/>
        <c:lblAlgn val="ctr"/>
        <c:lblOffset val="100"/>
        <c:noMultiLvlLbl val="0"/>
      </c:catAx>
      <c:valAx>
        <c:axId val="146133760"/>
        <c:scaling>
          <c:orientation val="minMax"/>
          <c:max val="0.4"/>
        </c:scaling>
        <c:delete val="1"/>
        <c:axPos val="l"/>
        <c:numFmt formatCode="0%" sourceLinked="1"/>
        <c:majorTickMark val="none"/>
        <c:minorTickMark val="none"/>
        <c:tickLblPos val="nextTo"/>
        <c:crossAx val="14612377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9694784439073824E-2"/>
          <c:y val="3.125E-2"/>
          <c:w val="0.91040422546191624"/>
          <c:h val="0.7677169455380576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Minimal (Closest Node)</c:v>
                </c:pt>
              </c:strCache>
            </c:strRef>
          </c:tx>
          <c:invertIfNegative val="0"/>
          <c:dLbls>
            <c:delete val="1"/>
          </c:dLbls>
          <c:cat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DONAR</c:v>
                </c:pt>
              </c:strCache>
            </c:strRef>
          </c:tx>
          <c:invertIfNegative val="0"/>
          <c:dLbls>
            <c:delete val="1"/>
          </c:dLbls>
          <c:cat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cat>
          <c:val>
            <c:numRef>
              <c:f>Sheet1!$C$2:$C$11</c:f>
              <c:numCache>
                <c:formatCode>General</c:formatCode>
                <c:ptCount val="10"/>
                <c:pt idx="0">
                  <c:v>0.56000000000000005</c:v>
                </c:pt>
                <c:pt idx="1">
                  <c:v>0.08</c:v>
                </c:pt>
                <c:pt idx="2">
                  <c:v>0.12</c:v>
                </c:pt>
                <c:pt idx="3">
                  <c:v>0.04</c:v>
                </c:pt>
                <c:pt idx="4">
                  <c:v>0.02</c:v>
                </c:pt>
                <c:pt idx="5">
                  <c:v>0.01</c:v>
                </c:pt>
                <c:pt idx="6">
                  <c:v>0.03</c:v>
                </c:pt>
                <c:pt idx="7">
                  <c:v>0.03</c:v>
                </c:pt>
                <c:pt idx="8">
                  <c:v>0.06</c:v>
                </c:pt>
                <c:pt idx="9">
                  <c:v>0.05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Round-Robin</c:v>
                </c:pt>
              </c:strCache>
            </c:strRef>
          </c:tx>
          <c:invertIfNegative val="0"/>
          <c:dLbls>
            <c:delete val="1"/>
          </c:dLbls>
          <c:cat>
            <c:numRef>
              <c:f>Sheet1!$A$2:$A$11</c:f>
              <c:numCache>
                <c:formatCode>General</c:formatCod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</c:numCache>
            </c:numRef>
          </c:cat>
          <c:val>
            <c:numRef>
              <c:f>Sheet1!$D$2:$D$11</c:f>
              <c:numCache>
                <c:formatCode>General</c:formatCode>
                <c:ptCount val="10"/>
                <c:pt idx="0">
                  <c:v>0.1</c:v>
                </c:pt>
                <c:pt idx="1">
                  <c:v>0.1</c:v>
                </c:pt>
                <c:pt idx="2">
                  <c:v>0.1</c:v>
                </c:pt>
                <c:pt idx="3">
                  <c:v>0.1</c:v>
                </c:pt>
                <c:pt idx="4">
                  <c:v>0.1</c:v>
                </c:pt>
                <c:pt idx="5">
                  <c:v>0.1</c:v>
                </c:pt>
                <c:pt idx="6">
                  <c:v>0.1</c:v>
                </c:pt>
                <c:pt idx="7">
                  <c:v>0.1</c:v>
                </c:pt>
                <c:pt idx="8">
                  <c:v>0.1</c:v>
                </c:pt>
                <c:pt idx="9">
                  <c:v>0.1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180943104"/>
        <c:axId val="180945280"/>
      </c:barChart>
      <c:catAx>
        <c:axId val="18094310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2400"/>
                </a:pPr>
                <a:r>
                  <a:rPr lang="en-US" sz="2400" dirty="0" smtClean="0"/>
                  <a:t>Ranked</a:t>
                </a:r>
                <a:r>
                  <a:rPr lang="en-US" sz="2400" baseline="0" dirty="0" smtClean="0"/>
                  <a:t> Order from Closest</a:t>
                </a:r>
                <a:endParaRPr lang="en-US" sz="2400" dirty="0"/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crossAx val="180945280"/>
        <c:crosses val="autoZero"/>
        <c:auto val="1"/>
        <c:lblAlgn val="ctr"/>
        <c:lblOffset val="100"/>
        <c:noMultiLvlLbl val="0"/>
      </c:catAx>
      <c:valAx>
        <c:axId val="180945280"/>
        <c:scaling>
          <c:orientation val="minMax"/>
        </c:scaling>
        <c:delete val="1"/>
        <c:axPos val="l"/>
        <c:title>
          <c:tx>
            <c:rich>
              <a:bodyPr rot="-5400000" vert="horz"/>
              <a:lstStyle/>
              <a:p>
                <a:pPr>
                  <a:defRPr sz="2400"/>
                </a:pPr>
                <a:r>
                  <a:rPr lang="en-US" sz="2400" dirty="0" smtClean="0"/>
                  <a:t>Requests</a:t>
                </a:r>
                <a:r>
                  <a:rPr lang="en-US" sz="2400" baseline="0" dirty="0" smtClean="0"/>
                  <a:t> per Replica</a:t>
                </a:r>
                <a:endParaRPr lang="en-US" sz="2400" dirty="0"/>
              </a:p>
            </c:rich>
          </c:tx>
          <c:layout>
            <c:manualLayout>
              <c:xMode val="edge"/>
              <c:yMode val="edge"/>
              <c:x val="6.6656271926404849E-5"/>
              <c:y val="0.19005187828083986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180943104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47252046464488967"/>
          <c:y val="9.4897391732283468E-2"/>
          <c:w val="0.4746742548270575"/>
          <c:h val="0.27895497047244094"/>
        </c:manualLayout>
      </c:layout>
      <c:overlay val="1"/>
      <c:txPr>
        <a:bodyPr/>
        <a:lstStyle/>
        <a:p>
          <a:pPr>
            <a:defRPr sz="2400" b="1"/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D15150-0B6F-440C-9282-7B692B74E16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68FF6F1D-E7BC-4A92-B7F6-E4E1D2844C8A}">
      <dgm:prSet phldrT="[Text]"/>
      <dgm:spPr/>
      <dgm:t>
        <a:bodyPr/>
        <a:lstStyle/>
        <a:p>
          <a:r>
            <a:rPr lang="en-US" dirty="0" smtClean="0"/>
            <a:t>Measure</a:t>
          </a:r>
          <a:br>
            <a:rPr lang="en-US" dirty="0" smtClean="0"/>
          </a:br>
          <a:r>
            <a:rPr lang="en-US" dirty="0" smtClean="0"/>
            <a:t>Traffic</a:t>
          </a:r>
          <a:endParaRPr lang="en-US" dirty="0"/>
        </a:p>
      </dgm:t>
    </dgm:pt>
    <dgm:pt modelId="{EA75147F-DECD-46FD-8B3B-A56A4944AD5B}" type="parTrans" cxnId="{DA5A132E-1FE7-46DF-AE8F-5D8F528B0F29}">
      <dgm:prSet/>
      <dgm:spPr/>
      <dgm:t>
        <a:bodyPr/>
        <a:lstStyle/>
        <a:p>
          <a:endParaRPr lang="en-US"/>
        </a:p>
      </dgm:t>
    </dgm:pt>
    <dgm:pt modelId="{C52965FE-95B4-4F9F-A491-62599312B238}" type="sibTrans" cxnId="{DA5A132E-1FE7-46DF-AE8F-5D8F528B0F29}">
      <dgm:prSet/>
      <dgm:spPr/>
      <dgm:t>
        <a:bodyPr/>
        <a:lstStyle/>
        <a:p>
          <a:endParaRPr lang="en-US"/>
        </a:p>
      </dgm:t>
    </dgm:pt>
    <dgm:pt modelId="{0E93B311-5FB4-40C6-B1E2-01655C315715}">
      <dgm:prSet phldrT="[Text]"/>
      <dgm:spPr/>
      <dgm:t>
        <a:bodyPr/>
        <a:lstStyle/>
        <a:p>
          <a:r>
            <a:rPr lang="en-US" dirty="0" smtClean="0"/>
            <a:t>Track</a:t>
          </a:r>
          <a:br>
            <a:rPr lang="en-US" dirty="0" smtClean="0"/>
          </a:br>
          <a:r>
            <a:rPr lang="en-US" dirty="0" smtClean="0"/>
            <a:t>Replica Set</a:t>
          </a:r>
          <a:endParaRPr lang="en-US" dirty="0"/>
        </a:p>
      </dgm:t>
    </dgm:pt>
    <dgm:pt modelId="{F3A9FD54-1909-43F4-93C4-C884CD87CFA8}" type="parTrans" cxnId="{B4AABD86-F8C2-49D2-B92D-272CA687E727}">
      <dgm:prSet/>
      <dgm:spPr/>
      <dgm:t>
        <a:bodyPr/>
        <a:lstStyle/>
        <a:p>
          <a:endParaRPr lang="en-US"/>
        </a:p>
      </dgm:t>
    </dgm:pt>
    <dgm:pt modelId="{C4A5E146-5B2E-4833-AC3D-84AC90F2671B}" type="sibTrans" cxnId="{B4AABD86-F8C2-49D2-B92D-272CA687E727}">
      <dgm:prSet/>
      <dgm:spPr/>
      <dgm:t>
        <a:bodyPr/>
        <a:lstStyle/>
        <a:p>
          <a:endParaRPr lang="en-US"/>
        </a:p>
      </dgm:t>
    </dgm:pt>
    <dgm:pt modelId="{74BCE197-6B79-4826-B962-04CD86BDE56D}">
      <dgm:prSet phldrT="[Text]"/>
      <dgm:spPr/>
      <dgm:t>
        <a:bodyPr/>
        <a:lstStyle/>
        <a:p>
          <a:r>
            <a:rPr lang="en-US" dirty="0" smtClean="0"/>
            <a:t>Calculate</a:t>
          </a:r>
          <a:br>
            <a:rPr lang="en-US" dirty="0" smtClean="0"/>
          </a:br>
          <a:r>
            <a:rPr lang="en-US" dirty="0" smtClean="0"/>
            <a:t>Optimal Assignment</a:t>
          </a:r>
          <a:endParaRPr lang="en-US" dirty="0"/>
        </a:p>
      </dgm:t>
    </dgm:pt>
    <dgm:pt modelId="{333FC376-47B7-4416-BAB5-1A47DE7559A8}" type="parTrans" cxnId="{BD31D7D5-8A0B-4984-9137-81DF9EF9F83D}">
      <dgm:prSet/>
      <dgm:spPr/>
      <dgm:t>
        <a:bodyPr/>
        <a:lstStyle/>
        <a:p>
          <a:endParaRPr lang="en-US"/>
        </a:p>
      </dgm:t>
    </dgm:pt>
    <dgm:pt modelId="{A30B0DE4-AEF8-4818-B19A-F24906D3585E}" type="sibTrans" cxnId="{BD31D7D5-8A0B-4984-9137-81DF9EF9F83D}">
      <dgm:prSet/>
      <dgm:spPr/>
      <dgm:t>
        <a:bodyPr/>
        <a:lstStyle/>
        <a:p>
          <a:endParaRPr lang="en-US"/>
        </a:p>
      </dgm:t>
    </dgm:pt>
    <dgm:pt modelId="{559DFFAE-9BB3-4E32-AF27-159A509D5C8E}" type="pres">
      <dgm:prSet presAssocID="{E8D15150-0B6F-440C-9282-7B692B74E167}" presName="Name0" presStyleCnt="0">
        <dgm:presLayoutVars>
          <dgm:dir/>
          <dgm:animLvl val="lvl"/>
          <dgm:resizeHandles val="exact"/>
        </dgm:presLayoutVars>
      </dgm:prSet>
      <dgm:spPr/>
    </dgm:pt>
    <dgm:pt modelId="{5410B924-7635-4B57-8BF6-8CCC54216887}" type="pres">
      <dgm:prSet presAssocID="{68FF6F1D-E7BC-4A92-B7F6-E4E1D2844C8A}" presName="parTxOnly" presStyleLbl="node1" presStyleIdx="0" presStyleCnt="3" custLinFactNeighborX="24194" custLinFactNeighborY="205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55BF1B-E6D1-44BF-A982-2341E6B5D850}" type="pres">
      <dgm:prSet presAssocID="{C52965FE-95B4-4F9F-A491-62599312B238}" presName="parTxOnlySpace" presStyleCnt="0"/>
      <dgm:spPr/>
    </dgm:pt>
    <dgm:pt modelId="{A5E59D9E-5B65-4BBB-AC98-6EA9A7B80EF9}" type="pres">
      <dgm:prSet presAssocID="{0E93B311-5FB4-40C6-B1E2-01655C31571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8AD8BB-655E-4F3B-B57D-FF4D37EF5EF3}" type="pres">
      <dgm:prSet presAssocID="{C4A5E146-5B2E-4833-AC3D-84AC90F2671B}" presName="parTxOnlySpace" presStyleCnt="0"/>
      <dgm:spPr/>
    </dgm:pt>
    <dgm:pt modelId="{CEB6AC28-3770-411A-9BE7-101F2642B4C4}" type="pres">
      <dgm:prSet presAssocID="{74BCE197-6B79-4826-B962-04CD86BDE56D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02D0BC9-3D6C-4E88-8A5F-6A666F7B819A}" type="presOf" srcId="{0E93B311-5FB4-40C6-B1E2-01655C315715}" destId="{A5E59D9E-5B65-4BBB-AC98-6EA9A7B80EF9}" srcOrd="0" destOrd="0" presId="urn:microsoft.com/office/officeart/2005/8/layout/chevron1"/>
    <dgm:cxn modelId="{7A704499-409D-459F-AD8B-A868CC1558D0}" type="presOf" srcId="{74BCE197-6B79-4826-B962-04CD86BDE56D}" destId="{CEB6AC28-3770-411A-9BE7-101F2642B4C4}" srcOrd="0" destOrd="0" presId="urn:microsoft.com/office/officeart/2005/8/layout/chevron1"/>
    <dgm:cxn modelId="{DA5A132E-1FE7-46DF-AE8F-5D8F528B0F29}" srcId="{E8D15150-0B6F-440C-9282-7B692B74E167}" destId="{68FF6F1D-E7BC-4A92-B7F6-E4E1D2844C8A}" srcOrd="0" destOrd="0" parTransId="{EA75147F-DECD-46FD-8B3B-A56A4944AD5B}" sibTransId="{C52965FE-95B4-4F9F-A491-62599312B238}"/>
    <dgm:cxn modelId="{D946DEC3-7632-483F-9A65-2FC60C892566}" type="presOf" srcId="{E8D15150-0B6F-440C-9282-7B692B74E167}" destId="{559DFFAE-9BB3-4E32-AF27-159A509D5C8E}" srcOrd="0" destOrd="0" presId="urn:microsoft.com/office/officeart/2005/8/layout/chevron1"/>
    <dgm:cxn modelId="{B4AABD86-F8C2-49D2-B92D-272CA687E727}" srcId="{E8D15150-0B6F-440C-9282-7B692B74E167}" destId="{0E93B311-5FB4-40C6-B1E2-01655C315715}" srcOrd="1" destOrd="0" parTransId="{F3A9FD54-1909-43F4-93C4-C884CD87CFA8}" sibTransId="{C4A5E146-5B2E-4833-AC3D-84AC90F2671B}"/>
    <dgm:cxn modelId="{25338BD3-6F9C-41B2-9581-945666EE0317}" type="presOf" srcId="{68FF6F1D-E7BC-4A92-B7F6-E4E1D2844C8A}" destId="{5410B924-7635-4B57-8BF6-8CCC54216887}" srcOrd="0" destOrd="0" presId="urn:microsoft.com/office/officeart/2005/8/layout/chevron1"/>
    <dgm:cxn modelId="{BD31D7D5-8A0B-4984-9137-81DF9EF9F83D}" srcId="{E8D15150-0B6F-440C-9282-7B692B74E167}" destId="{74BCE197-6B79-4826-B962-04CD86BDE56D}" srcOrd="2" destOrd="0" parTransId="{333FC376-47B7-4416-BAB5-1A47DE7559A8}" sibTransId="{A30B0DE4-AEF8-4818-B19A-F24906D3585E}"/>
    <dgm:cxn modelId="{6193B5C0-D7EF-4EF4-95A5-53B139972684}" type="presParOf" srcId="{559DFFAE-9BB3-4E32-AF27-159A509D5C8E}" destId="{5410B924-7635-4B57-8BF6-8CCC54216887}" srcOrd="0" destOrd="0" presId="urn:microsoft.com/office/officeart/2005/8/layout/chevron1"/>
    <dgm:cxn modelId="{F6CCC54B-60C9-4C51-8F66-F1940A762371}" type="presParOf" srcId="{559DFFAE-9BB3-4E32-AF27-159A509D5C8E}" destId="{C355BF1B-E6D1-44BF-A982-2341E6B5D850}" srcOrd="1" destOrd="0" presId="urn:microsoft.com/office/officeart/2005/8/layout/chevron1"/>
    <dgm:cxn modelId="{1A097912-A641-461E-A5DF-4198F86501D8}" type="presParOf" srcId="{559DFFAE-9BB3-4E32-AF27-159A509D5C8E}" destId="{A5E59D9E-5B65-4BBB-AC98-6EA9A7B80EF9}" srcOrd="2" destOrd="0" presId="urn:microsoft.com/office/officeart/2005/8/layout/chevron1"/>
    <dgm:cxn modelId="{2E36A32A-3638-4ACF-AA46-CDD563F470D5}" type="presParOf" srcId="{559DFFAE-9BB3-4E32-AF27-159A509D5C8E}" destId="{F38AD8BB-655E-4F3B-B57D-FF4D37EF5EF3}" srcOrd="3" destOrd="0" presId="urn:microsoft.com/office/officeart/2005/8/layout/chevron1"/>
    <dgm:cxn modelId="{CD8B8E67-A2F9-44F4-A9B7-9A65B6C64BA1}" type="presParOf" srcId="{559DFFAE-9BB3-4E32-AF27-159A509D5C8E}" destId="{CEB6AC28-3770-411A-9BE7-101F2642B4C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E8D15150-0B6F-440C-9282-7B692B74E16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68FF6F1D-E7BC-4A92-B7F6-E4E1D2844C8A}">
      <dgm:prSet phldrT="[Text]"/>
      <dgm:spPr/>
      <dgm:t>
        <a:bodyPr/>
        <a:lstStyle/>
        <a:p>
          <a:endParaRPr lang="en-US" dirty="0"/>
        </a:p>
      </dgm:t>
    </dgm:pt>
    <dgm:pt modelId="{EA75147F-DECD-46FD-8B3B-A56A4944AD5B}" type="parTrans" cxnId="{DA5A132E-1FE7-46DF-AE8F-5D8F528B0F29}">
      <dgm:prSet/>
      <dgm:spPr/>
      <dgm:t>
        <a:bodyPr/>
        <a:lstStyle/>
        <a:p>
          <a:endParaRPr lang="en-US"/>
        </a:p>
      </dgm:t>
    </dgm:pt>
    <dgm:pt modelId="{C52965FE-95B4-4F9F-A491-62599312B238}" type="sibTrans" cxnId="{DA5A132E-1FE7-46DF-AE8F-5D8F528B0F29}">
      <dgm:prSet/>
      <dgm:spPr/>
      <dgm:t>
        <a:bodyPr/>
        <a:lstStyle/>
        <a:p>
          <a:endParaRPr lang="en-US"/>
        </a:p>
      </dgm:t>
    </dgm:pt>
    <dgm:pt modelId="{0E93B311-5FB4-40C6-B1E2-01655C315715}">
      <dgm:prSet phldrT="[Text]"/>
      <dgm:spPr/>
      <dgm:t>
        <a:bodyPr/>
        <a:lstStyle/>
        <a:p>
          <a:endParaRPr lang="en-US" dirty="0"/>
        </a:p>
      </dgm:t>
    </dgm:pt>
    <dgm:pt modelId="{F3A9FD54-1909-43F4-93C4-C884CD87CFA8}" type="parTrans" cxnId="{B4AABD86-F8C2-49D2-B92D-272CA687E727}">
      <dgm:prSet/>
      <dgm:spPr/>
      <dgm:t>
        <a:bodyPr/>
        <a:lstStyle/>
        <a:p>
          <a:endParaRPr lang="en-US"/>
        </a:p>
      </dgm:t>
    </dgm:pt>
    <dgm:pt modelId="{C4A5E146-5B2E-4833-AC3D-84AC90F2671B}" type="sibTrans" cxnId="{B4AABD86-F8C2-49D2-B92D-272CA687E727}">
      <dgm:prSet/>
      <dgm:spPr/>
      <dgm:t>
        <a:bodyPr/>
        <a:lstStyle/>
        <a:p>
          <a:endParaRPr lang="en-US"/>
        </a:p>
      </dgm:t>
    </dgm:pt>
    <dgm:pt modelId="{74BCE197-6B79-4826-B962-04CD86BDE56D}">
      <dgm:prSet phldrT="[Text]"/>
      <dgm:spPr/>
      <dgm:t>
        <a:bodyPr/>
        <a:lstStyle/>
        <a:p>
          <a:endParaRPr lang="en-US" dirty="0"/>
        </a:p>
      </dgm:t>
    </dgm:pt>
    <dgm:pt modelId="{333FC376-47B7-4416-BAB5-1A47DE7559A8}" type="parTrans" cxnId="{BD31D7D5-8A0B-4984-9137-81DF9EF9F83D}">
      <dgm:prSet/>
      <dgm:spPr/>
      <dgm:t>
        <a:bodyPr/>
        <a:lstStyle/>
        <a:p>
          <a:endParaRPr lang="en-US"/>
        </a:p>
      </dgm:t>
    </dgm:pt>
    <dgm:pt modelId="{A30B0DE4-AEF8-4818-B19A-F24906D3585E}" type="sibTrans" cxnId="{BD31D7D5-8A0B-4984-9137-81DF9EF9F83D}">
      <dgm:prSet/>
      <dgm:spPr/>
      <dgm:t>
        <a:bodyPr/>
        <a:lstStyle/>
        <a:p>
          <a:endParaRPr lang="en-US"/>
        </a:p>
      </dgm:t>
    </dgm:pt>
    <dgm:pt modelId="{559DFFAE-9BB3-4E32-AF27-159A509D5C8E}" type="pres">
      <dgm:prSet presAssocID="{E8D15150-0B6F-440C-9282-7B692B74E167}" presName="Name0" presStyleCnt="0">
        <dgm:presLayoutVars>
          <dgm:dir/>
          <dgm:animLvl val="lvl"/>
          <dgm:resizeHandles val="exact"/>
        </dgm:presLayoutVars>
      </dgm:prSet>
      <dgm:spPr/>
    </dgm:pt>
    <dgm:pt modelId="{5410B924-7635-4B57-8BF6-8CCC54216887}" type="pres">
      <dgm:prSet presAssocID="{68FF6F1D-E7BC-4A92-B7F6-E4E1D2844C8A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55BF1B-E6D1-44BF-A982-2341E6B5D850}" type="pres">
      <dgm:prSet presAssocID="{C52965FE-95B4-4F9F-A491-62599312B238}" presName="parTxOnlySpace" presStyleCnt="0"/>
      <dgm:spPr/>
    </dgm:pt>
    <dgm:pt modelId="{A5E59D9E-5B65-4BBB-AC98-6EA9A7B80EF9}" type="pres">
      <dgm:prSet presAssocID="{0E93B311-5FB4-40C6-B1E2-01655C31571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8AD8BB-655E-4F3B-B57D-FF4D37EF5EF3}" type="pres">
      <dgm:prSet presAssocID="{C4A5E146-5B2E-4833-AC3D-84AC90F2671B}" presName="parTxOnlySpace" presStyleCnt="0"/>
      <dgm:spPr/>
    </dgm:pt>
    <dgm:pt modelId="{CEB6AC28-3770-411A-9BE7-101F2642B4C4}" type="pres">
      <dgm:prSet presAssocID="{74BCE197-6B79-4826-B962-04CD86BDE56D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645F355-E23F-4033-914F-8554F5810F9A}" type="presOf" srcId="{E8D15150-0B6F-440C-9282-7B692B74E167}" destId="{559DFFAE-9BB3-4E32-AF27-159A509D5C8E}" srcOrd="0" destOrd="0" presId="urn:microsoft.com/office/officeart/2005/8/layout/chevron1"/>
    <dgm:cxn modelId="{DA5A132E-1FE7-46DF-AE8F-5D8F528B0F29}" srcId="{E8D15150-0B6F-440C-9282-7B692B74E167}" destId="{68FF6F1D-E7BC-4A92-B7F6-E4E1D2844C8A}" srcOrd="0" destOrd="0" parTransId="{EA75147F-DECD-46FD-8B3B-A56A4944AD5B}" sibTransId="{C52965FE-95B4-4F9F-A491-62599312B238}"/>
    <dgm:cxn modelId="{9DC85DC1-D367-48DD-B89B-639AAA4426F6}" type="presOf" srcId="{74BCE197-6B79-4826-B962-04CD86BDE56D}" destId="{CEB6AC28-3770-411A-9BE7-101F2642B4C4}" srcOrd="0" destOrd="0" presId="urn:microsoft.com/office/officeart/2005/8/layout/chevron1"/>
    <dgm:cxn modelId="{71A8D56A-3572-438D-B1C2-49FC30B9F183}" type="presOf" srcId="{0E93B311-5FB4-40C6-B1E2-01655C315715}" destId="{A5E59D9E-5B65-4BBB-AC98-6EA9A7B80EF9}" srcOrd="0" destOrd="0" presId="urn:microsoft.com/office/officeart/2005/8/layout/chevron1"/>
    <dgm:cxn modelId="{B4AABD86-F8C2-49D2-B92D-272CA687E727}" srcId="{E8D15150-0B6F-440C-9282-7B692B74E167}" destId="{0E93B311-5FB4-40C6-B1E2-01655C315715}" srcOrd="1" destOrd="0" parTransId="{F3A9FD54-1909-43F4-93C4-C884CD87CFA8}" sibTransId="{C4A5E146-5B2E-4833-AC3D-84AC90F2671B}"/>
    <dgm:cxn modelId="{BD31D7D5-8A0B-4984-9137-81DF9EF9F83D}" srcId="{E8D15150-0B6F-440C-9282-7B692B74E167}" destId="{74BCE197-6B79-4826-B962-04CD86BDE56D}" srcOrd="2" destOrd="0" parTransId="{333FC376-47B7-4416-BAB5-1A47DE7559A8}" sibTransId="{A30B0DE4-AEF8-4818-B19A-F24906D3585E}"/>
    <dgm:cxn modelId="{57544377-234D-4D6E-8EFC-B12111E743CE}" type="presOf" srcId="{68FF6F1D-E7BC-4A92-B7F6-E4E1D2844C8A}" destId="{5410B924-7635-4B57-8BF6-8CCC54216887}" srcOrd="0" destOrd="0" presId="urn:microsoft.com/office/officeart/2005/8/layout/chevron1"/>
    <dgm:cxn modelId="{32DA5729-77AC-48BB-9A3E-29D13E63EA01}" type="presParOf" srcId="{559DFFAE-9BB3-4E32-AF27-159A509D5C8E}" destId="{5410B924-7635-4B57-8BF6-8CCC54216887}" srcOrd="0" destOrd="0" presId="urn:microsoft.com/office/officeart/2005/8/layout/chevron1"/>
    <dgm:cxn modelId="{936A7342-3FAC-481C-A736-EB2C922E84E1}" type="presParOf" srcId="{559DFFAE-9BB3-4E32-AF27-159A509D5C8E}" destId="{C355BF1B-E6D1-44BF-A982-2341E6B5D850}" srcOrd="1" destOrd="0" presId="urn:microsoft.com/office/officeart/2005/8/layout/chevron1"/>
    <dgm:cxn modelId="{EF97275B-DCCD-4079-9BF5-FEDD0C02A385}" type="presParOf" srcId="{559DFFAE-9BB3-4E32-AF27-159A509D5C8E}" destId="{A5E59D9E-5B65-4BBB-AC98-6EA9A7B80EF9}" srcOrd="2" destOrd="0" presId="urn:microsoft.com/office/officeart/2005/8/layout/chevron1"/>
    <dgm:cxn modelId="{A510E3BC-E7B6-4E0A-B744-8A8DE8522651}" type="presParOf" srcId="{559DFFAE-9BB3-4E32-AF27-159A509D5C8E}" destId="{F38AD8BB-655E-4F3B-B57D-FF4D37EF5EF3}" srcOrd="3" destOrd="0" presId="urn:microsoft.com/office/officeart/2005/8/layout/chevron1"/>
    <dgm:cxn modelId="{32A3ACA6-BA14-453A-B758-543BBBE5EB87}" type="presParOf" srcId="{559DFFAE-9BB3-4E32-AF27-159A509D5C8E}" destId="{CEB6AC28-3770-411A-9BE7-101F2642B4C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E8D15150-0B6F-440C-9282-7B692B74E16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68FF6F1D-E7BC-4A92-B7F6-E4E1D2844C8A}">
      <dgm:prSet phldrT="[Text]"/>
      <dgm:spPr/>
      <dgm:t>
        <a:bodyPr/>
        <a:lstStyle/>
        <a:p>
          <a:endParaRPr lang="en-US" dirty="0"/>
        </a:p>
      </dgm:t>
    </dgm:pt>
    <dgm:pt modelId="{EA75147F-DECD-46FD-8B3B-A56A4944AD5B}" type="parTrans" cxnId="{DA5A132E-1FE7-46DF-AE8F-5D8F528B0F29}">
      <dgm:prSet/>
      <dgm:spPr/>
      <dgm:t>
        <a:bodyPr/>
        <a:lstStyle/>
        <a:p>
          <a:endParaRPr lang="en-US"/>
        </a:p>
      </dgm:t>
    </dgm:pt>
    <dgm:pt modelId="{C52965FE-95B4-4F9F-A491-62599312B238}" type="sibTrans" cxnId="{DA5A132E-1FE7-46DF-AE8F-5D8F528B0F29}">
      <dgm:prSet/>
      <dgm:spPr/>
      <dgm:t>
        <a:bodyPr/>
        <a:lstStyle/>
        <a:p>
          <a:endParaRPr lang="en-US"/>
        </a:p>
      </dgm:t>
    </dgm:pt>
    <dgm:pt modelId="{0E93B311-5FB4-40C6-B1E2-01655C315715}">
      <dgm:prSet phldrT="[Text]"/>
      <dgm:spPr/>
      <dgm:t>
        <a:bodyPr/>
        <a:lstStyle/>
        <a:p>
          <a:endParaRPr lang="en-US" dirty="0"/>
        </a:p>
      </dgm:t>
    </dgm:pt>
    <dgm:pt modelId="{F3A9FD54-1909-43F4-93C4-C884CD87CFA8}" type="parTrans" cxnId="{B4AABD86-F8C2-49D2-B92D-272CA687E727}">
      <dgm:prSet/>
      <dgm:spPr/>
      <dgm:t>
        <a:bodyPr/>
        <a:lstStyle/>
        <a:p>
          <a:endParaRPr lang="en-US"/>
        </a:p>
      </dgm:t>
    </dgm:pt>
    <dgm:pt modelId="{C4A5E146-5B2E-4833-AC3D-84AC90F2671B}" type="sibTrans" cxnId="{B4AABD86-F8C2-49D2-B92D-272CA687E727}">
      <dgm:prSet/>
      <dgm:spPr/>
      <dgm:t>
        <a:bodyPr/>
        <a:lstStyle/>
        <a:p>
          <a:endParaRPr lang="en-US"/>
        </a:p>
      </dgm:t>
    </dgm:pt>
    <dgm:pt modelId="{74BCE197-6B79-4826-B962-04CD86BDE56D}">
      <dgm:prSet phldrT="[Text]"/>
      <dgm:spPr/>
      <dgm:t>
        <a:bodyPr/>
        <a:lstStyle/>
        <a:p>
          <a:endParaRPr lang="en-US" dirty="0"/>
        </a:p>
      </dgm:t>
    </dgm:pt>
    <dgm:pt modelId="{333FC376-47B7-4416-BAB5-1A47DE7559A8}" type="parTrans" cxnId="{BD31D7D5-8A0B-4984-9137-81DF9EF9F83D}">
      <dgm:prSet/>
      <dgm:spPr/>
      <dgm:t>
        <a:bodyPr/>
        <a:lstStyle/>
        <a:p>
          <a:endParaRPr lang="en-US"/>
        </a:p>
      </dgm:t>
    </dgm:pt>
    <dgm:pt modelId="{A30B0DE4-AEF8-4818-B19A-F24906D3585E}" type="sibTrans" cxnId="{BD31D7D5-8A0B-4984-9137-81DF9EF9F83D}">
      <dgm:prSet/>
      <dgm:spPr/>
      <dgm:t>
        <a:bodyPr/>
        <a:lstStyle/>
        <a:p>
          <a:endParaRPr lang="en-US"/>
        </a:p>
      </dgm:t>
    </dgm:pt>
    <dgm:pt modelId="{559DFFAE-9BB3-4E32-AF27-159A509D5C8E}" type="pres">
      <dgm:prSet presAssocID="{E8D15150-0B6F-440C-9282-7B692B74E167}" presName="Name0" presStyleCnt="0">
        <dgm:presLayoutVars>
          <dgm:dir/>
          <dgm:animLvl val="lvl"/>
          <dgm:resizeHandles val="exact"/>
        </dgm:presLayoutVars>
      </dgm:prSet>
      <dgm:spPr/>
    </dgm:pt>
    <dgm:pt modelId="{5410B924-7635-4B57-8BF6-8CCC54216887}" type="pres">
      <dgm:prSet presAssocID="{68FF6F1D-E7BC-4A92-B7F6-E4E1D2844C8A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55BF1B-E6D1-44BF-A982-2341E6B5D850}" type="pres">
      <dgm:prSet presAssocID="{C52965FE-95B4-4F9F-A491-62599312B238}" presName="parTxOnlySpace" presStyleCnt="0"/>
      <dgm:spPr/>
    </dgm:pt>
    <dgm:pt modelId="{A5E59D9E-5B65-4BBB-AC98-6EA9A7B80EF9}" type="pres">
      <dgm:prSet presAssocID="{0E93B311-5FB4-40C6-B1E2-01655C31571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8AD8BB-655E-4F3B-B57D-FF4D37EF5EF3}" type="pres">
      <dgm:prSet presAssocID="{C4A5E146-5B2E-4833-AC3D-84AC90F2671B}" presName="parTxOnlySpace" presStyleCnt="0"/>
      <dgm:spPr/>
    </dgm:pt>
    <dgm:pt modelId="{CEB6AC28-3770-411A-9BE7-101F2642B4C4}" type="pres">
      <dgm:prSet presAssocID="{74BCE197-6B79-4826-B962-04CD86BDE56D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A5A132E-1FE7-46DF-AE8F-5D8F528B0F29}" srcId="{E8D15150-0B6F-440C-9282-7B692B74E167}" destId="{68FF6F1D-E7BC-4A92-B7F6-E4E1D2844C8A}" srcOrd="0" destOrd="0" parTransId="{EA75147F-DECD-46FD-8B3B-A56A4944AD5B}" sibTransId="{C52965FE-95B4-4F9F-A491-62599312B238}"/>
    <dgm:cxn modelId="{C4F7BABD-CE88-4C7A-89F3-E8BFB881C20F}" type="presOf" srcId="{74BCE197-6B79-4826-B962-04CD86BDE56D}" destId="{CEB6AC28-3770-411A-9BE7-101F2642B4C4}" srcOrd="0" destOrd="0" presId="urn:microsoft.com/office/officeart/2005/8/layout/chevron1"/>
    <dgm:cxn modelId="{91F765CE-C53B-4D84-8C93-FF8512A1D157}" type="presOf" srcId="{0E93B311-5FB4-40C6-B1E2-01655C315715}" destId="{A5E59D9E-5B65-4BBB-AC98-6EA9A7B80EF9}" srcOrd="0" destOrd="0" presId="urn:microsoft.com/office/officeart/2005/8/layout/chevron1"/>
    <dgm:cxn modelId="{B4AABD86-F8C2-49D2-B92D-272CA687E727}" srcId="{E8D15150-0B6F-440C-9282-7B692B74E167}" destId="{0E93B311-5FB4-40C6-B1E2-01655C315715}" srcOrd="1" destOrd="0" parTransId="{F3A9FD54-1909-43F4-93C4-C884CD87CFA8}" sibTransId="{C4A5E146-5B2E-4833-AC3D-84AC90F2671B}"/>
    <dgm:cxn modelId="{8E4A0FF9-6AC5-4FA4-844F-B9D726CD904B}" type="presOf" srcId="{68FF6F1D-E7BC-4A92-B7F6-E4E1D2844C8A}" destId="{5410B924-7635-4B57-8BF6-8CCC54216887}" srcOrd="0" destOrd="0" presId="urn:microsoft.com/office/officeart/2005/8/layout/chevron1"/>
    <dgm:cxn modelId="{6B48FEE2-A342-41EC-A270-1D6ED4BAB3E3}" type="presOf" srcId="{E8D15150-0B6F-440C-9282-7B692B74E167}" destId="{559DFFAE-9BB3-4E32-AF27-159A509D5C8E}" srcOrd="0" destOrd="0" presId="urn:microsoft.com/office/officeart/2005/8/layout/chevron1"/>
    <dgm:cxn modelId="{BD31D7D5-8A0B-4984-9137-81DF9EF9F83D}" srcId="{E8D15150-0B6F-440C-9282-7B692B74E167}" destId="{74BCE197-6B79-4826-B962-04CD86BDE56D}" srcOrd="2" destOrd="0" parTransId="{333FC376-47B7-4416-BAB5-1A47DE7559A8}" sibTransId="{A30B0DE4-AEF8-4818-B19A-F24906D3585E}"/>
    <dgm:cxn modelId="{48BC67F3-6CFB-4434-B4DF-B6112D58FCEA}" type="presParOf" srcId="{559DFFAE-9BB3-4E32-AF27-159A509D5C8E}" destId="{5410B924-7635-4B57-8BF6-8CCC54216887}" srcOrd="0" destOrd="0" presId="urn:microsoft.com/office/officeart/2005/8/layout/chevron1"/>
    <dgm:cxn modelId="{2CA88B0D-21D0-497C-829D-5BACBEEEE3FA}" type="presParOf" srcId="{559DFFAE-9BB3-4E32-AF27-159A509D5C8E}" destId="{C355BF1B-E6D1-44BF-A982-2341E6B5D850}" srcOrd="1" destOrd="0" presId="urn:microsoft.com/office/officeart/2005/8/layout/chevron1"/>
    <dgm:cxn modelId="{F213DABE-FFC1-4247-A877-163986DBAC29}" type="presParOf" srcId="{559DFFAE-9BB3-4E32-AF27-159A509D5C8E}" destId="{A5E59D9E-5B65-4BBB-AC98-6EA9A7B80EF9}" srcOrd="2" destOrd="0" presId="urn:microsoft.com/office/officeart/2005/8/layout/chevron1"/>
    <dgm:cxn modelId="{F1BA64BE-E6F4-4089-B140-18DC52E99FC9}" type="presParOf" srcId="{559DFFAE-9BB3-4E32-AF27-159A509D5C8E}" destId="{F38AD8BB-655E-4F3B-B57D-FF4D37EF5EF3}" srcOrd="3" destOrd="0" presId="urn:microsoft.com/office/officeart/2005/8/layout/chevron1"/>
    <dgm:cxn modelId="{A4DC5CED-EDA6-4F10-A406-7DF53D584D76}" type="presParOf" srcId="{559DFFAE-9BB3-4E32-AF27-159A509D5C8E}" destId="{CEB6AC28-3770-411A-9BE7-101F2642B4C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E8D15150-0B6F-440C-9282-7B692B74E16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68FF6F1D-E7BC-4A92-B7F6-E4E1D2844C8A}">
      <dgm:prSet phldrT="[Text]"/>
      <dgm:spPr/>
      <dgm:t>
        <a:bodyPr/>
        <a:lstStyle/>
        <a:p>
          <a:endParaRPr lang="en-US" dirty="0"/>
        </a:p>
      </dgm:t>
    </dgm:pt>
    <dgm:pt modelId="{EA75147F-DECD-46FD-8B3B-A56A4944AD5B}" type="parTrans" cxnId="{DA5A132E-1FE7-46DF-AE8F-5D8F528B0F29}">
      <dgm:prSet/>
      <dgm:spPr/>
      <dgm:t>
        <a:bodyPr/>
        <a:lstStyle/>
        <a:p>
          <a:endParaRPr lang="en-US"/>
        </a:p>
      </dgm:t>
    </dgm:pt>
    <dgm:pt modelId="{C52965FE-95B4-4F9F-A491-62599312B238}" type="sibTrans" cxnId="{DA5A132E-1FE7-46DF-AE8F-5D8F528B0F29}">
      <dgm:prSet/>
      <dgm:spPr/>
      <dgm:t>
        <a:bodyPr/>
        <a:lstStyle/>
        <a:p>
          <a:endParaRPr lang="en-US"/>
        </a:p>
      </dgm:t>
    </dgm:pt>
    <dgm:pt modelId="{0E93B311-5FB4-40C6-B1E2-01655C315715}">
      <dgm:prSet phldrT="[Text]"/>
      <dgm:spPr/>
      <dgm:t>
        <a:bodyPr/>
        <a:lstStyle/>
        <a:p>
          <a:endParaRPr lang="en-US" dirty="0"/>
        </a:p>
      </dgm:t>
    </dgm:pt>
    <dgm:pt modelId="{F3A9FD54-1909-43F4-93C4-C884CD87CFA8}" type="parTrans" cxnId="{B4AABD86-F8C2-49D2-B92D-272CA687E727}">
      <dgm:prSet/>
      <dgm:spPr/>
      <dgm:t>
        <a:bodyPr/>
        <a:lstStyle/>
        <a:p>
          <a:endParaRPr lang="en-US"/>
        </a:p>
      </dgm:t>
    </dgm:pt>
    <dgm:pt modelId="{C4A5E146-5B2E-4833-AC3D-84AC90F2671B}" type="sibTrans" cxnId="{B4AABD86-F8C2-49D2-B92D-272CA687E727}">
      <dgm:prSet/>
      <dgm:spPr/>
      <dgm:t>
        <a:bodyPr/>
        <a:lstStyle/>
        <a:p>
          <a:endParaRPr lang="en-US"/>
        </a:p>
      </dgm:t>
    </dgm:pt>
    <dgm:pt modelId="{74BCE197-6B79-4826-B962-04CD86BDE56D}">
      <dgm:prSet phldrT="[Text]"/>
      <dgm:spPr/>
      <dgm:t>
        <a:bodyPr/>
        <a:lstStyle/>
        <a:p>
          <a:endParaRPr lang="en-US" dirty="0"/>
        </a:p>
      </dgm:t>
    </dgm:pt>
    <dgm:pt modelId="{333FC376-47B7-4416-BAB5-1A47DE7559A8}" type="parTrans" cxnId="{BD31D7D5-8A0B-4984-9137-81DF9EF9F83D}">
      <dgm:prSet/>
      <dgm:spPr/>
      <dgm:t>
        <a:bodyPr/>
        <a:lstStyle/>
        <a:p>
          <a:endParaRPr lang="en-US"/>
        </a:p>
      </dgm:t>
    </dgm:pt>
    <dgm:pt modelId="{A30B0DE4-AEF8-4818-B19A-F24906D3585E}" type="sibTrans" cxnId="{BD31D7D5-8A0B-4984-9137-81DF9EF9F83D}">
      <dgm:prSet/>
      <dgm:spPr/>
      <dgm:t>
        <a:bodyPr/>
        <a:lstStyle/>
        <a:p>
          <a:endParaRPr lang="en-US"/>
        </a:p>
      </dgm:t>
    </dgm:pt>
    <dgm:pt modelId="{559DFFAE-9BB3-4E32-AF27-159A509D5C8E}" type="pres">
      <dgm:prSet presAssocID="{E8D15150-0B6F-440C-9282-7B692B74E167}" presName="Name0" presStyleCnt="0">
        <dgm:presLayoutVars>
          <dgm:dir/>
          <dgm:animLvl val="lvl"/>
          <dgm:resizeHandles val="exact"/>
        </dgm:presLayoutVars>
      </dgm:prSet>
      <dgm:spPr/>
    </dgm:pt>
    <dgm:pt modelId="{5410B924-7635-4B57-8BF6-8CCC54216887}" type="pres">
      <dgm:prSet presAssocID="{68FF6F1D-E7BC-4A92-B7F6-E4E1D2844C8A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55BF1B-E6D1-44BF-A982-2341E6B5D850}" type="pres">
      <dgm:prSet presAssocID="{C52965FE-95B4-4F9F-A491-62599312B238}" presName="parTxOnlySpace" presStyleCnt="0"/>
      <dgm:spPr/>
    </dgm:pt>
    <dgm:pt modelId="{A5E59D9E-5B65-4BBB-AC98-6EA9A7B80EF9}" type="pres">
      <dgm:prSet presAssocID="{0E93B311-5FB4-40C6-B1E2-01655C31571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8AD8BB-655E-4F3B-B57D-FF4D37EF5EF3}" type="pres">
      <dgm:prSet presAssocID="{C4A5E146-5B2E-4833-AC3D-84AC90F2671B}" presName="parTxOnlySpace" presStyleCnt="0"/>
      <dgm:spPr/>
    </dgm:pt>
    <dgm:pt modelId="{CEB6AC28-3770-411A-9BE7-101F2642B4C4}" type="pres">
      <dgm:prSet presAssocID="{74BCE197-6B79-4826-B962-04CD86BDE56D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17C57B6-0702-429B-BA1A-80C4D8A07F61}" type="presOf" srcId="{74BCE197-6B79-4826-B962-04CD86BDE56D}" destId="{CEB6AC28-3770-411A-9BE7-101F2642B4C4}" srcOrd="0" destOrd="0" presId="urn:microsoft.com/office/officeart/2005/8/layout/chevron1"/>
    <dgm:cxn modelId="{AE147608-7A9B-4F87-9571-5E87DDCCEACA}" type="presOf" srcId="{0E93B311-5FB4-40C6-B1E2-01655C315715}" destId="{A5E59D9E-5B65-4BBB-AC98-6EA9A7B80EF9}" srcOrd="0" destOrd="0" presId="urn:microsoft.com/office/officeart/2005/8/layout/chevron1"/>
    <dgm:cxn modelId="{DA5A132E-1FE7-46DF-AE8F-5D8F528B0F29}" srcId="{E8D15150-0B6F-440C-9282-7B692B74E167}" destId="{68FF6F1D-E7BC-4A92-B7F6-E4E1D2844C8A}" srcOrd="0" destOrd="0" parTransId="{EA75147F-DECD-46FD-8B3B-A56A4944AD5B}" sibTransId="{C52965FE-95B4-4F9F-A491-62599312B238}"/>
    <dgm:cxn modelId="{98D257BE-B6D0-4E43-89C0-49DF05710CA3}" type="presOf" srcId="{68FF6F1D-E7BC-4A92-B7F6-E4E1D2844C8A}" destId="{5410B924-7635-4B57-8BF6-8CCC54216887}" srcOrd="0" destOrd="0" presId="urn:microsoft.com/office/officeart/2005/8/layout/chevron1"/>
    <dgm:cxn modelId="{A31F9B78-F750-43D2-918A-63D6082649D9}" type="presOf" srcId="{E8D15150-0B6F-440C-9282-7B692B74E167}" destId="{559DFFAE-9BB3-4E32-AF27-159A509D5C8E}" srcOrd="0" destOrd="0" presId="urn:microsoft.com/office/officeart/2005/8/layout/chevron1"/>
    <dgm:cxn modelId="{B4AABD86-F8C2-49D2-B92D-272CA687E727}" srcId="{E8D15150-0B6F-440C-9282-7B692B74E167}" destId="{0E93B311-5FB4-40C6-B1E2-01655C315715}" srcOrd="1" destOrd="0" parTransId="{F3A9FD54-1909-43F4-93C4-C884CD87CFA8}" sibTransId="{C4A5E146-5B2E-4833-AC3D-84AC90F2671B}"/>
    <dgm:cxn modelId="{BD31D7D5-8A0B-4984-9137-81DF9EF9F83D}" srcId="{E8D15150-0B6F-440C-9282-7B692B74E167}" destId="{74BCE197-6B79-4826-B962-04CD86BDE56D}" srcOrd="2" destOrd="0" parTransId="{333FC376-47B7-4416-BAB5-1A47DE7559A8}" sibTransId="{A30B0DE4-AEF8-4818-B19A-F24906D3585E}"/>
    <dgm:cxn modelId="{ADE79A03-FF84-40DE-B01C-5160D5CD5C2F}" type="presParOf" srcId="{559DFFAE-9BB3-4E32-AF27-159A509D5C8E}" destId="{5410B924-7635-4B57-8BF6-8CCC54216887}" srcOrd="0" destOrd="0" presId="urn:microsoft.com/office/officeart/2005/8/layout/chevron1"/>
    <dgm:cxn modelId="{6519614B-0ED7-4076-B1BD-389E6D80FAD3}" type="presParOf" srcId="{559DFFAE-9BB3-4E32-AF27-159A509D5C8E}" destId="{C355BF1B-E6D1-44BF-A982-2341E6B5D850}" srcOrd="1" destOrd="0" presId="urn:microsoft.com/office/officeart/2005/8/layout/chevron1"/>
    <dgm:cxn modelId="{D95F4BD8-C3E4-4198-931B-BD60CDC1CCF5}" type="presParOf" srcId="{559DFFAE-9BB3-4E32-AF27-159A509D5C8E}" destId="{A5E59D9E-5B65-4BBB-AC98-6EA9A7B80EF9}" srcOrd="2" destOrd="0" presId="urn:microsoft.com/office/officeart/2005/8/layout/chevron1"/>
    <dgm:cxn modelId="{043E070D-4A1D-4992-8C15-91B048645545}" type="presParOf" srcId="{559DFFAE-9BB3-4E32-AF27-159A509D5C8E}" destId="{F38AD8BB-655E-4F3B-B57D-FF4D37EF5EF3}" srcOrd="3" destOrd="0" presId="urn:microsoft.com/office/officeart/2005/8/layout/chevron1"/>
    <dgm:cxn modelId="{48032437-D107-4BEF-AC3F-773C5BDCCB76}" type="presParOf" srcId="{559DFFAE-9BB3-4E32-AF27-159A509D5C8E}" destId="{CEB6AC28-3770-411A-9BE7-101F2642B4C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E8D15150-0B6F-440C-9282-7B692B74E16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68FF6F1D-E7BC-4A92-B7F6-E4E1D2844C8A}">
      <dgm:prSet phldrT="[Text]"/>
      <dgm:spPr/>
      <dgm:t>
        <a:bodyPr/>
        <a:lstStyle/>
        <a:p>
          <a:endParaRPr lang="en-US" dirty="0"/>
        </a:p>
      </dgm:t>
    </dgm:pt>
    <dgm:pt modelId="{EA75147F-DECD-46FD-8B3B-A56A4944AD5B}" type="parTrans" cxnId="{DA5A132E-1FE7-46DF-AE8F-5D8F528B0F29}">
      <dgm:prSet/>
      <dgm:spPr/>
      <dgm:t>
        <a:bodyPr/>
        <a:lstStyle/>
        <a:p>
          <a:endParaRPr lang="en-US"/>
        </a:p>
      </dgm:t>
    </dgm:pt>
    <dgm:pt modelId="{C52965FE-95B4-4F9F-A491-62599312B238}" type="sibTrans" cxnId="{DA5A132E-1FE7-46DF-AE8F-5D8F528B0F29}">
      <dgm:prSet/>
      <dgm:spPr/>
      <dgm:t>
        <a:bodyPr/>
        <a:lstStyle/>
        <a:p>
          <a:endParaRPr lang="en-US"/>
        </a:p>
      </dgm:t>
    </dgm:pt>
    <dgm:pt modelId="{0E93B311-5FB4-40C6-B1E2-01655C315715}">
      <dgm:prSet phldrT="[Text]"/>
      <dgm:spPr/>
      <dgm:t>
        <a:bodyPr/>
        <a:lstStyle/>
        <a:p>
          <a:endParaRPr lang="en-US" dirty="0"/>
        </a:p>
      </dgm:t>
    </dgm:pt>
    <dgm:pt modelId="{F3A9FD54-1909-43F4-93C4-C884CD87CFA8}" type="parTrans" cxnId="{B4AABD86-F8C2-49D2-B92D-272CA687E727}">
      <dgm:prSet/>
      <dgm:spPr/>
      <dgm:t>
        <a:bodyPr/>
        <a:lstStyle/>
        <a:p>
          <a:endParaRPr lang="en-US"/>
        </a:p>
      </dgm:t>
    </dgm:pt>
    <dgm:pt modelId="{C4A5E146-5B2E-4833-AC3D-84AC90F2671B}" type="sibTrans" cxnId="{B4AABD86-F8C2-49D2-B92D-272CA687E727}">
      <dgm:prSet/>
      <dgm:spPr/>
      <dgm:t>
        <a:bodyPr/>
        <a:lstStyle/>
        <a:p>
          <a:endParaRPr lang="en-US"/>
        </a:p>
      </dgm:t>
    </dgm:pt>
    <dgm:pt modelId="{74BCE197-6B79-4826-B962-04CD86BDE56D}">
      <dgm:prSet phldrT="[Text]"/>
      <dgm:spPr/>
      <dgm:t>
        <a:bodyPr/>
        <a:lstStyle/>
        <a:p>
          <a:endParaRPr lang="en-US" dirty="0"/>
        </a:p>
      </dgm:t>
    </dgm:pt>
    <dgm:pt modelId="{333FC376-47B7-4416-BAB5-1A47DE7559A8}" type="parTrans" cxnId="{BD31D7D5-8A0B-4984-9137-81DF9EF9F83D}">
      <dgm:prSet/>
      <dgm:spPr/>
      <dgm:t>
        <a:bodyPr/>
        <a:lstStyle/>
        <a:p>
          <a:endParaRPr lang="en-US"/>
        </a:p>
      </dgm:t>
    </dgm:pt>
    <dgm:pt modelId="{A30B0DE4-AEF8-4818-B19A-F24906D3585E}" type="sibTrans" cxnId="{BD31D7D5-8A0B-4984-9137-81DF9EF9F83D}">
      <dgm:prSet/>
      <dgm:spPr/>
      <dgm:t>
        <a:bodyPr/>
        <a:lstStyle/>
        <a:p>
          <a:endParaRPr lang="en-US"/>
        </a:p>
      </dgm:t>
    </dgm:pt>
    <dgm:pt modelId="{559DFFAE-9BB3-4E32-AF27-159A509D5C8E}" type="pres">
      <dgm:prSet presAssocID="{E8D15150-0B6F-440C-9282-7B692B74E167}" presName="Name0" presStyleCnt="0">
        <dgm:presLayoutVars>
          <dgm:dir/>
          <dgm:animLvl val="lvl"/>
          <dgm:resizeHandles val="exact"/>
        </dgm:presLayoutVars>
      </dgm:prSet>
      <dgm:spPr/>
    </dgm:pt>
    <dgm:pt modelId="{5410B924-7635-4B57-8BF6-8CCC54216887}" type="pres">
      <dgm:prSet presAssocID="{68FF6F1D-E7BC-4A92-B7F6-E4E1D2844C8A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55BF1B-E6D1-44BF-A982-2341E6B5D850}" type="pres">
      <dgm:prSet presAssocID="{C52965FE-95B4-4F9F-A491-62599312B238}" presName="parTxOnlySpace" presStyleCnt="0"/>
      <dgm:spPr/>
    </dgm:pt>
    <dgm:pt modelId="{A5E59D9E-5B65-4BBB-AC98-6EA9A7B80EF9}" type="pres">
      <dgm:prSet presAssocID="{0E93B311-5FB4-40C6-B1E2-01655C31571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8AD8BB-655E-4F3B-B57D-FF4D37EF5EF3}" type="pres">
      <dgm:prSet presAssocID="{C4A5E146-5B2E-4833-AC3D-84AC90F2671B}" presName="parTxOnlySpace" presStyleCnt="0"/>
      <dgm:spPr/>
    </dgm:pt>
    <dgm:pt modelId="{CEB6AC28-3770-411A-9BE7-101F2642B4C4}" type="pres">
      <dgm:prSet presAssocID="{74BCE197-6B79-4826-B962-04CD86BDE56D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DC37F6F-2A92-45DB-86F6-0FCA897E93C5}" type="presOf" srcId="{68FF6F1D-E7BC-4A92-B7F6-E4E1D2844C8A}" destId="{5410B924-7635-4B57-8BF6-8CCC54216887}" srcOrd="0" destOrd="0" presId="urn:microsoft.com/office/officeart/2005/8/layout/chevron1"/>
    <dgm:cxn modelId="{8CAADE45-CAB0-450E-A196-1D8A22567EBB}" type="presOf" srcId="{74BCE197-6B79-4826-B962-04CD86BDE56D}" destId="{CEB6AC28-3770-411A-9BE7-101F2642B4C4}" srcOrd="0" destOrd="0" presId="urn:microsoft.com/office/officeart/2005/8/layout/chevron1"/>
    <dgm:cxn modelId="{DA5A132E-1FE7-46DF-AE8F-5D8F528B0F29}" srcId="{E8D15150-0B6F-440C-9282-7B692B74E167}" destId="{68FF6F1D-E7BC-4A92-B7F6-E4E1D2844C8A}" srcOrd="0" destOrd="0" parTransId="{EA75147F-DECD-46FD-8B3B-A56A4944AD5B}" sibTransId="{C52965FE-95B4-4F9F-A491-62599312B238}"/>
    <dgm:cxn modelId="{BD169BCA-8779-4566-9B06-5C9BEC79A749}" type="presOf" srcId="{E8D15150-0B6F-440C-9282-7B692B74E167}" destId="{559DFFAE-9BB3-4E32-AF27-159A509D5C8E}" srcOrd="0" destOrd="0" presId="urn:microsoft.com/office/officeart/2005/8/layout/chevron1"/>
    <dgm:cxn modelId="{B4AABD86-F8C2-49D2-B92D-272CA687E727}" srcId="{E8D15150-0B6F-440C-9282-7B692B74E167}" destId="{0E93B311-5FB4-40C6-B1E2-01655C315715}" srcOrd="1" destOrd="0" parTransId="{F3A9FD54-1909-43F4-93C4-C884CD87CFA8}" sibTransId="{C4A5E146-5B2E-4833-AC3D-84AC90F2671B}"/>
    <dgm:cxn modelId="{AD8ED6CA-58E1-49A6-8C34-94D8C28D41B7}" type="presOf" srcId="{0E93B311-5FB4-40C6-B1E2-01655C315715}" destId="{A5E59D9E-5B65-4BBB-AC98-6EA9A7B80EF9}" srcOrd="0" destOrd="0" presId="urn:microsoft.com/office/officeart/2005/8/layout/chevron1"/>
    <dgm:cxn modelId="{BD31D7D5-8A0B-4984-9137-81DF9EF9F83D}" srcId="{E8D15150-0B6F-440C-9282-7B692B74E167}" destId="{74BCE197-6B79-4826-B962-04CD86BDE56D}" srcOrd="2" destOrd="0" parTransId="{333FC376-47B7-4416-BAB5-1A47DE7559A8}" sibTransId="{A30B0DE4-AEF8-4818-B19A-F24906D3585E}"/>
    <dgm:cxn modelId="{6F1E7A53-2391-4290-9542-EF2EBE7BD274}" type="presParOf" srcId="{559DFFAE-9BB3-4E32-AF27-159A509D5C8E}" destId="{5410B924-7635-4B57-8BF6-8CCC54216887}" srcOrd="0" destOrd="0" presId="urn:microsoft.com/office/officeart/2005/8/layout/chevron1"/>
    <dgm:cxn modelId="{23D9F47E-D680-4D45-BD14-E3A9216D8AA8}" type="presParOf" srcId="{559DFFAE-9BB3-4E32-AF27-159A509D5C8E}" destId="{C355BF1B-E6D1-44BF-A982-2341E6B5D850}" srcOrd="1" destOrd="0" presId="urn:microsoft.com/office/officeart/2005/8/layout/chevron1"/>
    <dgm:cxn modelId="{2DD25A33-AB05-4CCF-8FC8-AD8D958CAE7F}" type="presParOf" srcId="{559DFFAE-9BB3-4E32-AF27-159A509D5C8E}" destId="{A5E59D9E-5B65-4BBB-AC98-6EA9A7B80EF9}" srcOrd="2" destOrd="0" presId="urn:microsoft.com/office/officeart/2005/8/layout/chevron1"/>
    <dgm:cxn modelId="{B17D5060-D29E-4286-A90F-E46418208387}" type="presParOf" srcId="{559DFFAE-9BB3-4E32-AF27-159A509D5C8E}" destId="{F38AD8BB-655E-4F3B-B57D-FF4D37EF5EF3}" srcOrd="3" destOrd="0" presId="urn:microsoft.com/office/officeart/2005/8/layout/chevron1"/>
    <dgm:cxn modelId="{9C0680F2-C083-41FC-8D24-66635484E600}" type="presParOf" srcId="{559DFFAE-9BB3-4E32-AF27-159A509D5C8E}" destId="{CEB6AC28-3770-411A-9BE7-101F2642B4C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E8D15150-0B6F-440C-9282-7B692B74E16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68FF6F1D-E7BC-4A92-B7F6-E4E1D2844C8A}">
      <dgm:prSet phldrT="[Text]"/>
      <dgm:spPr/>
      <dgm:t>
        <a:bodyPr/>
        <a:lstStyle/>
        <a:p>
          <a:endParaRPr lang="en-US" dirty="0"/>
        </a:p>
      </dgm:t>
    </dgm:pt>
    <dgm:pt modelId="{EA75147F-DECD-46FD-8B3B-A56A4944AD5B}" type="parTrans" cxnId="{DA5A132E-1FE7-46DF-AE8F-5D8F528B0F29}">
      <dgm:prSet/>
      <dgm:spPr/>
      <dgm:t>
        <a:bodyPr/>
        <a:lstStyle/>
        <a:p>
          <a:endParaRPr lang="en-US"/>
        </a:p>
      </dgm:t>
    </dgm:pt>
    <dgm:pt modelId="{C52965FE-95B4-4F9F-A491-62599312B238}" type="sibTrans" cxnId="{DA5A132E-1FE7-46DF-AE8F-5D8F528B0F29}">
      <dgm:prSet/>
      <dgm:spPr/>
      <dgm:t>
        <a:bodyPr/>
        <a:lstStyle/>
        <a:p>
          <a:endParaRPr lang="en-US"/>
        </a:p>
      </dgm:t>
    </dgm:pt>
    <dgm:pt modelId="{0E93B311-5FB4-40C6-B1E2-01655C315715}">
      <dgm:prSet phldrT="[Text]"/>
      <dgm:spPr/>
      <dgm:t>
        <a:bodyPr/>
        <a:lstStyle/>
        <a:p>
          <a:endParaRPr lang="en-US" dirty="0"/>
        </a:p>
      </dgm:t>
    </dgm:pt>
    <dgm:pt modelId="{F3A9FD54-1909-43F4-93C4-C884CD87CFA8}" type="parTrans" cxnId="{B4AABD86-F8C2-49D2-B92D-272CA687E727}">
      <dgm:prSet/>
      <dgm:spPr/>
      <dgm:t>
        <a:bodyPr/>
        <a:lstStyle/>
        <a:p>
          <a:endParaRPr lang="en-US"/>
        </a:p>
      </dgm:t>
    </dgm:pt>
    <dgm:pt modelId="{C4A5E146-5B2E-4833-AC3D-84AC90F2671B}" type="sibTrans" cxnId="{B4AABD86-F8C2-49D2-B92D-272CA687E727}">
      <dgm:prSet/>
      <dgm:spPr/>
      <dgm:t>
        <a:bodyPr/>
        <a:lstStyle/>
        <a:p>
          <a:endParaRPr lang="en-US"/>
        </a:p>
      </dgm:t>
    </dgm:pt>
    <dgm:pt modelId="{74BCE197-6B79-4826-B962-04CD86BDE56D}">
      <dgm:prSet phldrT="[Text]"/>
      <dgm:spPr/>
      <dgm:t>
        <a:bodyPr/>
        <a:lstStyle/>
        <a:p>
          <a:endParaRPr lang="en-US" dirty="0"/>
        </a:p>
      </dgm:t>
    </dgm:pt>
    <dgm:pt modelId="{333FC376-47B7-4416-BAB5-1A47DE7559A8}" type="parTrans" cxnId="{BD31D7D5-8A0B-4984-9137-81DF9EF9F83D}">
      <dgm:prSet/>
      <dgm:spPr/>
      <dgm:t>
        <a:bodyPr/>
        <a:lstStyle/>
        <a:p>
          <a:endParaRPr lang="en-US"/>
        </a:p>
      </dgm:t>
    </dgm:pt>
    <dgm:pt modelId="{A30B0DE4-AEF8-4818-B19A-F24906D3585E}" type="sibTrans" cxnId="{BD31D7D5-8A0B-4984-9137-81DF9EF9F83D}">
      <dgm:prSet/>
      <dgm:spPr/>
      <dgm:t>
        <a:bodyPr/>
        <a:lstStyle/>
        <a:p>
          <a:endParaRPr lang="en-US"/>
        </a:p>
      </dgm:t>
    </dgm:pt>
    <dgm:pt modelId="{559DFFAE-9BB3-4E32-AF27-159A509D5C8E}" type="pres">
      <dgm:prSet presAssocID="{E8D15150-0B6F-440C-9282-7B692B74E167}" presName="Name0" presStyleCnt="0">
        <dgm:presLayoutVars>
          <dgm:dir/>
          <dgm:animLvl val="lvl"/>
          <dgm:resizeHandles val="exact"/>
        </dgm:presLayoutVars>
      </dgm:prSet>
      <dgm:spPr/>
    </dgm:pt>
    <dgm:pt modelId="{5410B924-7635-4B57-8BF6-8CCC54216887}" type="pres">
      <dgm:prSet presAssocID="{68FF6F1D-E7BC-4A92-B7F6-E4E1D2844C8A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55BF1B-E6D1-44BF-A982-2341E6B5D850}" type="pres">
      <dgm:prSet presAssocID="{C52965FE-95B4-4F9F-A491-62599312B238}" presName="parTxOnlySpace" presStyleCnt="0"/>
      <dgm:spPr/>
    </dgm:pt>
    <dgm:pt modelId="{A5E59D9E-5B65-4BBB-AC98-6EA9A7B80EF9}" type="pres">
      <dgm:prSet presAssocID="{0E93B311-5FB4-40C6-B1E2-01655C31571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8AD8BB-655E-4F3B-B57D-FF4D37EF5EF3}" type="pres">
      <dgm:prSet presAssocID="{C4A5E146-5B2E-4833-AC3D-84AC90F2671B}" presName="parTxOnlySpace" presStyleCnt="0"/>
      <dgm:spPr/>
    </dgm:pt>
    <dgm:pt modelId="{CEB6AC28-3770-411A-9BE7-101F2642B4C4}" type="pres">
      <dgm:prSet presAssocID="{74BCE197-6B79-4826-B962-04CD86BDE56D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A5A132E-1FE7-46DF-AE8F-5D8F528B0F29}" srcId="{E8D15150-0B6F-440C-9282-7B692B74E167}" destId="{68FF6F1D-E7BC-4A92-B7F6-E4E1D2844C8A}" srcOrd="0" destOrd="0" parTransId="{EA75147F-DECD-46FD-8B3B-A56A4944AD5B}" sibTransId="{C52965FE-95B4-4F9F-A491-62599312B238}"/>
    <dgm:cxn modelId="{05E965F4-8750-4937-9AFD-F47DD2627DDB}" type="presOf" srcId="{0E93B311-5FB4-40C6-B1E2-01655C315715}" destId="{A5E59D9E-5B65-4BBB-AC98-6EA9A7B80EF9}" srcOrd="0" destOrd="0" presId="urn:microsoft.com/office/officeart/2005/8/layout/chevron1"/>
    <dgm:cxn modelId="{B4AABD86-F8C2-49D2-B92D-272CA687E727}" srcId="{E8D15150-0B6F-440C-9282-7B692B74E167}" destId="{0E93B311-5FB4-40C6-B1E2-01655C315715}" srcOrd="1" destOrd="0" parTransId="{F3A9FD54-1909-43F4-93C4-C884CD87CFA8}" sibTransId="{C4A5E146-5B2E-4833-AC3D-84AC90F2671B}"/>
    <dgm:cxn modelId="{746693EC-2720-491F-B060-EFC82DAB046B}" type="presOf" srcId="{68FF6F1D-E7BC-4A92-B7F6-E4E1D2844C8A}" destId="{5410B924-7635-4B57-8BF6-8CCC54216887}" srcOrd="0" destOrd="0" presId="urn:microsoft.com/office/officeart/2005/8/layout/chevron1"/>
    <dgm:cxn modelId="{73C3DB96-30A9-40F5-BCA0-8759FE8BF4A9}" type="presOf" srcId="{74BCE197-6B79-4826-B962-04CD86BDE56D}" destId="{CEB6AC28-3770-411A-9BE7-101F2642B4C4}" srcOrd="0" destOrd="0" presId="urn:microsoft.com/office/officeart/2005/8/layout/chevron1"/>
    <dgm:cxn modelId="{BD31D7D5-8A0B-4984-9137-81DF9EF9F83D}" srcId="{E8D15150-0B6F-440C-9282-7B692B74E167}" destId="{74BCE197-6B79-4826-B962-04CD86BDE56D}" srcOrd="2" destOrd="0" parTransId="{333FC376-47B7-4416-BAB5-1A47DE7559A8}" sibTransId="{A30B0DE4-AEF8-4818-B19A-F24906D3585E}"/>
    <dgm:cxn modelId="{EEFDB433-AEA1-46A1-BA57-366EB16AD42F}" type="presOf" srcId="{E8D15150-0B6F-440C-9282-7B692B74E167}" destId="{559DFFAE-9BB3-4E32-AF27-159A509D5C8E}" srcOrd="0" destOrd="0" presId="urn:microsoft.com/office/officeart/2005/8/layout/chevron1"/>
    <dgm:cxn modelId="{5E07EF09-016B-4FF0-AE66-750BEC64DD9A}" type="presParOf" srcId="{559DFFAE-9BB3-4E32-AF27-159A509D5C8E}" destId="{5410B924-7635-4B57-8BF6-8CCC54216887}" srcOrd="0" destOrd="0" presId="urn:microsoft.com/office/officeart/2005/8/layout/chevron1"/>
    <dgm:cxn modelId="{DEAC047B-097C-46FB-9633-3979CAB69E91}" type="presParOf" srcId="{559DFFAE-9BB3-4E32-AF27-159A509D5C8E}" destId="{C355BF1B-E6D1-44BF-A982-2341E6B5D850}" srcOrd="1" destOrd="0" presId="urn:microsoft.com/office/officeart/2005/8/layout/chevron1"/>
    <dgm:cxn modelId="{DDBB4836-9F71-4781-B6AE-81C4CA41E445}" type="presParOf" srcId="{559DFFAE-9BB3-4E32-AF27-159A509D5C8E}" destId="{A5E59D9E-5B65-4BBB-AC98-6EA9A7B80EF9}" srcOrd="2" destOrd="0" presId="urn:microsoft.com/office/officeart/2005/8/layout/chevron1"/>
    <dgm:cxn modelId="{901F84CD-DC02-4364-B630-D61862ED1334}" type="presParOf" srcId="{559DFFAE-9BB3-4E32-AF27-159A509D5C8E}" destId="{F38AD8BB-655E-4F3B-B57D-FF4D37EF5EF3}" srcOrd="3" destOrd="0" presId="urn:microsoft.com/office/officeart/2005/8/layout/chevron1"/>
    <dgm:cxn modelId="{777B296D-8536-439A-81C0-5288D6DA6429}" type="presParOf" srcId="{559DFFAE-9BB3-4E32-AF27-159A509D5C8E}" destId="{CEB6AC28-3770-411A-9BE7-101F2642B4C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E8D15150-0B6F-440C-9282-7B692B74E16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68FF6F1D-E7BC-4A92-B7F6-E4E1D2844C8A}">
      <dgm:prSet phldrT="[Text]"/>
      <dgm:spPr/>
      <dgm:t>
        <a:bodyPr/>
        <a:lstStyle/>
        <a:p>
          <a:endParaRPr lang="en-US" dirty="0"/>
        </a:p>
      </dgm:t>
    </dgm:pt>
    <dgm:pt modelId="{EA75147F-DECD-46FD-8B3B-A56A4944AD5B}" type="parTrans" cxnId="{DA5A132E-1FE7-46DF-AE8F-5D8F528B0F29}">
      <dgm:prSet/>
      <dgm:spPr/>
      <dgm:t>
        <a:bodyPr/>
        <a:lstStyle/>
        <a:p>
          <a:endParaRPr lang="en-US"/>
        </a:p>
      </dgm:t>
    </dgm:pt>
    <dgm:pt modelId="{C52965FE-95B4-4F9F-A491-62599312B238}" type="sibTrans" cxnId="{DA5A132E-1FE7-46DF-AE8F-5D8F528B0F29}">
      <dgm:prSet/>
      <dgm:spPr/>
      <dgm:t>
        <a:bodyPr/>
        <a:lstStyle/>
        <a:p>
          <a:endParaRPr lang="en-US"/>
        </a:p>
      </dgm:t>
    </dgm:pt>
    <dgm:pt modelId="{0E93B311-5FB4-40C6-B1E2-01655C315715}">
      <dgm:prSet phldrT="[Text]"/>
      <dgm:spPr/>
      <dgm:t>
        <a:bodyPr/>
        <a:lstStyle/>
        <a:p>
          <a:endParaRPr lang="en-US" dirty="0"/>
        </a:p>
      </dgm:t>
    </dgm:pt>
    <dgm:pt modelId="{F3A9FD54-1909-43F4-93C4-C884CD87CFA8}" type="parTrans" cxnId="{B4AABD86-F8C2-49D2-B92D-272CA687E727}">
      <dgm:prSet/>
      <dgm:spPr/>
      <dgm:t>
        <a:bodyPr/>
        <a:lstStyle/>
        <a:p>
          <a:endParaRPr lang="en-US"/>
        </a:p>
      </dgm:t>
    </dgm:pt>
    <dgm:pt modelId="{C4A5E146-5B2E-4833-AC3D-84AC90F2671B}" type="sibTrans" cxnId="{B4AABD86-F8C2-49D2-B92D-272CA687E727}">
      <dgm:prSet/>
      <dgm:spPr/>
      <dgm:t>
        <a:bodyPr/>
        <a:lstStyle/>
        <a:p>
          <a:endParaRPr lang="en-US"/>
        </a:p>
      </dgm:t>
    </dgm:pt>
    <dgm:pt modelId="{74BCE197-6B79-4826-B962-04CD86BDE56D}">
      <dgm:prSet phldrT="[Text]"/>
      <dgm:spPr/>
      <dgm:t>
        <a:bodyPr/>
        <a:lstStyle/>
        <a:p>
          <a:endParaRPr lang="en-US" dirty="0"/>
        </a:p>
      </dgm:t>
    </dgm:pt>
    <dgm:pt modelId="{333FC376-47B7-4416-BAB5-1A47DE7559A8}" type="parTrans" cxnId="{BD31D7D5-8A0B-4984-9137-81DF9EF9F83D}">
      <dgm:prSet/>
      <dgm:spPr/>
      <dgm:t>
        <a:bodyPr/>
        <a:lstStyle/>
        <a:p>
          <a:endParaRPr lang="en-US"/>
        </a:p>
      </dgm:t>
    </dgm:pt>
    <dgm:pt modelId="{A30B0DE4-AEF8-4818-B19A-F24906D3585E}" type="sibTrans" cxnId="{BD31D7D5-8A0B-4984-9137-81DF9EF9F83D}">
      <dgm:prSet/>
      <dgm:spPr/>
      <dgm:t>
        <a:bodyPr/>
        <a:lstStyle/>
        <a:p>
          <a:endParaRPr lang="en-US"/>
        </a:p>
      </dgm:t>
    </dgm:pt>
    <dgm:pt modelId="{559DFFAE-9BB3-4E32-AF27-159A509D5C8E}" type="pres">
      <dgm:prSet presAssocID="{E8D15150-0B6F-440C-9282-7B692B74E167}" presName="Name0" presStyleCnt="0">
        <dgm:presLayoutVars>
          <dgm:dir/>
          <dgm:animLvl val="lvl"/>
          <dgm:resizeHandles val="exact"/>
        </dgm:presLayoutVars>
      </dgm:prSet>
      <dgm:spPr/>
    </dgm:pt>
    <dgm:pt modelId="{5410B924-7635-4B57-8BF6-8CCC54216887}" type="pres">
      <dgm:prSet presAssocID="{68FF6F1D-E7BC-4A92-B7F6-E4E1D2844C8A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55BF1B-E6D1-44BF-A982-2341E6B5D850}" type="pres">
      <dgm:prSet presAssocID="{C52965FE-95B4-4F9F-A491-62599312B238}" presName="parTxOnlySpace" presStyleCnt="0"/>
      <dgm:spPr/>
    </dgm:pt>
    <dgm:pt modelId="{A5E59D9E-5B65-4BBB-AC98-6EA9A7B80EF9}" type="pres">
      <dgm:prSet presAssocID="{0E93B311-5FB4-40C6-B1E2-01655C31571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8AD8BB-655E-4F3B-B57D-FF4D37EF5EF3}" type="pres">
      <dgm:prSet presAssocID="{C4A5E146-5B2E-4833-AC3D-84AC90F2671B}" presName="parTxOnlySpace" presStyleCnt="0"/>
      <dgm:spPr/>
    </dgm:pt>
    <dgm:pt modelId="{CEB6AC28-3770-411A-9BE7-101F2642B4C4}" type="pres">
      <dgm:prSet presAssocID="{74BCE197-6B79-4826-B962-04CD86BDE56D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A5A132E-1FE7-46DF-AE8F-5D8F528B0F29}" srcId="{E8D15150-0B6F-440C-9282-7B692B74E167}" destId="{68FF6F1D-E7BC-4A92-B7F6-E4E1D2844C8A}" srcOrd="0" destOrd="0" parTransId="{EA75147F-DECD-46FD-8B3B-A56A4944AD5B}" sibTransId="{C52965FE-95B4-4F9F-A491-62599312B238}"/>
    <dgm:cxn modelId="{86B30A61-8987-4E2C-8B83-6F7094A17478}" type="presOf" srcId="{74BCE197-6B79-4826-B962-04CD86BDE56D}" destId="{CEB6AC28-3770-411A-9BE7-101F2642B4C4}" srcOrd="0" destOrd="0" presId="urn:microsoft.com/office/officeart/2005/8/layout/chevron1"/>
    <dgm:cxn modelId="{A6422323-86DF-4DCE-ACE8-67F0D417E9F2}" type="presOf" srcId="{0E93B311-5FB4-40C6-B1E2-01655C315715}" destId="{A5E59D9E-5B65-4BBB-AC98-6EA9A7B80EF9}" srcOrd="0" destOrd="0" presId="urn:microsoft.com/office/officeart/2005/8/layout/chevron1"/>
    <dgm:cxn modelId="{B4AABD86-F8C2-49D2-B92D-272CA687E727}" srcId="{E8D15150-0B6F-440C-9282-7B692B74E167}" destId="{0E93B311-5FB4-40C6-B1E2-01655C315715}" srcOrd="1" destOrd="0" parTransId="{F3A9FD54-1909-43F4-93C4-C884CD87CFA8}" sibTransId="{C4A5E146-5B2E-4833-AC3D-84AC90F2671B}"/>
    <dgm:cxn modelId="{BD31D7D5-8A0B-4984-9137-81DF9EF9F83D}" srcId="{E8D15150-0B6F-440C-9282-7B692B74E167}" destId="{74BCE197-6B79-4826-B962-04CD86BDE56D}" srcOrd="2" destOrd="0" parTransId="{333FC376-47B7-4416-BAB5-1A47DE7559A8}" sibTransId="{A30B0DE4-AEF8-4818-B19A-F24906D3585E}"/>
    <dgm:cxn modelId="{D78DCAC7-4952-46D5-92C5-529671CFF508}" type="presOf" srcId="{68FF6F1D-E7BC-4A92-B7F6-E4E1D2844C8A}" destId="{5410B924-7635-4B57-8BF6-8CCC54216887}" srcOrd="0" destOrd="0" presId="urn:microsoft.com/office/officeart/2005/8/layout/chevron1"/>
    <dgm:cxn modelId="{5D877584-DE09-4F85-8999-3C4AC3CFCA66}" type="presOf" srcId="{E8D15150-0B6F-440C-9282-7B692B74E167}" destId="{559DFFAE-9BB3-4E32-AF27-159A509D5C8E}" srcOrd="0" destOrd="0" presId="urn:microsoft.com/office/officeart/2005/8/layout/chevron1"/>
    <dgm:cxn modelId="{E8904E6F-17B7-4D0E-A4DF-3B6E9AFD7E5A}" type="presParOf" srcId="{559DFFAE-9BB3-4E32-AF27-159A509D5C8E}" destId="{5410B924-7635-4B57-8BF6-8CCC54216887}" srcOrd="0" destOrd="0" presId="urn:microsoft.com/office/officeart/2005/8/layout/chevron1"/>
    <dgm:cxn modelId="{7C1DA9C7-4118-402F-901E-28C7C63BD458}" type="presParOf" srcId="{559DFFAE-9BB3-4E32-AF27-159A509D5C8E}" destId="{C355BF1B-E6D1-44BF-A982-2341E6B5D850}" srcOrd="1" destOrd="0" presId="urn:microsoft.com/office/officeart/2005/8/layout/chevron1"/>
    <dgm:cxn modelId="{C54AD506-B9C0-4FF1-BD84-1A0A5D109B27}" type="presParOf" srcId="{559DFFAE-9BB3-4E32-AF27-159A509D5C8E}" destId="{A5E59D9E-5B65-4BBB-AC98-6EA9A7B80EF9}" srcOrd="2" destOrd="0" presId="urn:microsoft.com/office/officeart/2005/8/layout/chevron1"/>
    <dgm:cxn modelId="{577BDBFC-0A46-45DC-850A-5024AFA69327}" type="presParOf" srcId="{559DFFAE-9BB3-4E32-AF27-159A509D5C8E}" destId="{F38AD8BB-655E-4F3B-B57D-FF4D37EF5EF3}" srcOrd="3" destOrd="0" presId="urn:microsoft.com/office/officeart/2005/8/layout/chevron1"/>
    <dgm:cxn modelId="{2ABB7D4B-A727-4D9B-84E6-BF70BFE58563}" type="presParOf" srcId="{559DFFAE-9BB3-4E32-AF27-159A509D5C8E}" destId="{CEB6AC28-3770-411A-9BE7-101F2642B4C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E8D15150-0B6F-440C-9282-7B692B74E16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68FF6F1D-E7BC-4A92-B7F6-E4E1D2844C8A}">
      <dgm:prSet phldrT="[Text]"/>
      <dgm:spPr/>
      <dgm:t>
        <a:bodyPr/>
        <a:lstStyle/>
        <a:p>
          <a:endParaRPr lang="en-US" dirty="0"/>
        </a:p>
      </dgm:t>
    </dgm:pt>
    <dgm:pt modelId="{EA75147F-DECD-46FD-8B3B-A56A4944AD5B}" type="parTrans" cxnId="{DA5A132E-1FE7-46DF-AE8F-5D8F528B0F29}">
      <dgm:prSet/>
      <dgm:spPr/>
      <dgm:t>
        <a:bodyPr/>
        <a:lstStyle/>
        <a:p>
          <a:endParaRPr lang="en-US"/>
        </a:p>
      </dgm:t>
    </dgm:pt>
    <dgm:pt modelId="{C52965FE-95B4-4F9F-A491-62599312B238}" type="sibTrans" cxnId="{DA5A132E-1FE7-46DF-AE8F-5D8F528B0F29}">
      <dgm:prSet/>
      <dgm:spPr/>
      <dgm:t>
        <a:bodyPr/>
        <a:lstStyle/>
        <a:p>
          <a:endParaRPr lang="en-US"/>
        </a:p>
      </dgm:t>
    </dgm:pt>
    <dgm:pt modelId="{0E93B311-5FB4-40C6-B1E2-01655C315715}">
      <dgm:prSet phldrT="[Text]"/>
      <dgm:spPr/>
      <dgm:t>
        <a:bodyPr/>
        <a:lstStyle/>
        <a:p>
          <a:endParaRPr lang="en-US" dirty="0"/>
        </a:p>
      </dgm:t>
    </dgm:pt>
    <dgm:pt modelId="{F3A9FD54-1909-43F4-93C4-C884CD87CFA8}" type="parTrans" cxnId="{B4AABD86-F8C2-49D2-B92D-272CA687E727}">
      <dgm:prSet/>
      <dgm:spPr/>
      <dgm:t>
        <a:bodyPr/>
        <a:lstStyle/>
        <a:p>
          <a:endParaRPr lang="en-US"/>
        </a:p>
      </dgm:t>
    </dgm:pt>
    <dgm:pt modelId="{C4A5E146-5B2E-4833-AC3D-84AC90F2671B}" type="sibTrans" cxnId="{B4AABD86-F8C2-49D2-B92D-272CA687E727}">
      <dgm:prSet/>
      <dgm:spPr/>
      <dgm:t>
        <a:bodyPr/>
        <a:lstStyle/>
        <a:p>
          <a:endParaRPr lang="en-US"/>
        </a:p>
      </dgm:t>
    </dgm:pt>
    <dgm:pt modelId="{74BCE197-6B79-4826-B962-04CD86BDE56D}">
      <dgm:prSet phldrT="[Text]"/>
      <dgm:spPr/>
      <dgm:t>
        <a:bodyPr/>
        <a:lstStyle/>
        <a:p>
          <a:endParaRPr lang="en-US" dirty="0"/>
        </a:p>
      </dgm:t>
    </dgm:pt>
    <dgm:pt modelId="{333FC376-47B7-4416-BAB5-1A47DE7559A8}" type="parTrans" cxnId="{BD31D7D5-8A0B-4984-9137-81DF9EF9F83D}">
      <dgm:prSet/>
      <dgm:spPr/>
      <dgm:t>
        <a:bodyPr/>
        <a:lstStyle/>
        <a:p>
          <a:endParaRPr lang="en-US"/>
        </a:p>
      </dgm:t>
    </dgm:pt>
    <dgm:pt modelId="{A30B0DE4-AEF8-4818-B19A-F24906D3585E}" type="sibTrans" cxnId="{BD31D7D5-8A0B-4984-9137-81DF9EF9F83D}">
      <dgm:prSet/>
      <dgm:spPr/>
      <dgm:t>
        <a:bodyPr/>
        <a:lstStyle/>
        <a:p>
          <a:endParaRPr lang="en-US"/>
        </a:p>
      </dgm:t>
    </dgm:pt>
    <dgm:pt modelId="{559DFFAE-9BB3-4E32-AF27-159A509D5C8E}" type="pres">
      <dgm:prSet presAssocID="{E8D15150-0B6F-440C-9282-7B692B74E167}" presName="Name0" presStyleCnt="0">
        <dgm:presLayoutVars>
          <dgm:dir/>
          <dgm:animLvl val="lvl"/>
          <dgm:resizeHandles val="exact"/>
        </dgm:presLayoutVars>
      </dgm:prSet>
      <dgm:spPr/>
    </dgm:pt>
    <dgm:pt modelId="{5410B924-7635-4B57-8BF6-8CCC54216887}" type="pres">
      <dgm:prSet presAssocID="{68FF6F1D-E7BC-4A92-B7F6-E4E1D2844C8A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55BF1B-E6D1-44BF-A982-2341E6B5D850}" type="pres">
      <dgm:prSet presAssocID="{C52965FE-95B4-4F9F-A491-62599312B238}" presName="parTxOnlySpace" presStyleCnt="0"/>
      <dgm:spPr/>
    </dgm:pt>
    <dgm:pt modelId="{A5E59D9E-5B65-4BBB-AC98-6EA9A7B80EF9}" type="pres">
      <dgm:prSet presAssocID="{0E93B311-5FB4-40C6-B1E2-01655C31571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8AD8BB-655E-4F3B-B57D-FF4D37EF5EF3}" type="pres">
      <dgm:prSet presAssocID="{C4A5E146-5B2E-4833-AC3D-84AC90F2671B}" presName="parTxOnlySpace" presStyleCnt="0"/>
      <dgm:spPr/>
    </dgm:pt>
    <dgm:pt modelId="{CEB6AC28-3770-411A-9BE7-101F2642B4C4}" type="pres">
      <dgm:prSet presAssocID="{74BCE197-6B79-4826-B962-04CD86BDE56D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3D66E00-0842-4ECD-8CF3-8851CC13D22C}" type="presOf" srcId="{74BCE197-6B79-4826-B962-04CD86BDE56D}" destId="{CEB6AC28-3770-411A-9BE7-101F2642B4C4}" srcOrd="0" destOrd="0" presId="urn:microsoft.com/office/officeart/2005/8/layout/chevron1"/>
    <dgm:cxn modelId="{95AB6EC5-E3A5-433E-A49E-A7DEAB360187}" type="presOf" srcId="{68FF6F1D-E7BC-4A92-B7F6-E4E1D2844C8A}" destId="{5410B924-7635-4B57-8BF6-8CCC54216887}" srcOrd="0" destOrd="0" presId="urn:microsoft.com/office/officeart/2005/8/layout/chevron1"/>
    <dgm:cxn modelId="{DA5A132E-1FE7-46DF-AE8F-5D8F528B0F29}" srcId="{E8D15150-0B6F-440C-9282-7B692B74E167}" destId="{68FF6F1D-E7BC-4A92-B7F6-E4E1D2844C8A}" srcOrd="0" destOrd="0" parTransId="{EA75147F-DECD-46FD-8B3B-A56A4944AD5B}" sibTransId="{C52965FE-95B4-4F9F-A491-62599312B238}"/>
    <dgm:cxn modelId="{BD31D7D5-8A0B-4984-9137-81DF9EF9F83D}" srcId="{E8D15150-0B6F-440C-9282-7B692B74E167}" destId="{74BCE197-6B79-4826-B962-04CD86BDE56D}" srcOrd="2" destOrd="0" parTransId="{333FC376-47B7-4416-BAB5-1A47DE7559A8}" sibTransId="{A30B0DE4-AEF8-4818-B19A-F24906D3585E}"/>
    <dgm:cxn modelId="{B4AABD86-F8C2-49D2-B92D-272CA687E727}" srcId="{E8D15150-0B6F-440C-9282-7B692B74E167}" destId="{0E93B311-5FB4-40C6-B1E2-01655C315715}" srcOrd="1" destOrd="0" parTransId="{F3A9FD54-1909-43F4-93C4-C884CD87CFA8}" sibTransId="{C4A5E146-5B2E-4833-AC3D-84AC90F2671B}"/>
    <dgm:cxn modelId="{88507756-6DC8-4FB0-928B-4C9F010551B2}" type="presOf" srcId="{E8D15150-0B6F-440C-9282-7B692B74E167}" destId="{559DFFAE-9BB3-4E32-AF27-159A509D5C8E}" srcOrd="0" destOrd="0" presId="urn:microsoft.com/office/officeart/2005/8/layout/chevron1"/>
    <dgm:cxn modelId="{A7BD0EAD-6098-4445-B95F-00B839D2C747}" type="presOf" srcId="{0E93B311-5FB4-40C6-B1E2-01655C315715}" destId="{A5E59D9E-5B65-4BBB-AC98-6EA9A7B80EF9}" srcOrd="0" destOrd="0" presId="urn:microsoft.com/office/officeart/2005/8/layout/chevron1"/>
    <dgm:cxn modelId="{6FCE0404-A7ED-4550-9C7D-5189FCF7AA2E}" type="presParOf" srcId="{559DFFAE-9BB3-4E32-AF27-159A509D5C8E}" destId="{5410B924-7635-4B57-8BF6-8CCC54216887}" srcOrd="0" destOrd="0" presId="urn:microsoft.com/office/officeart/2005/8/layout/chevron1"/>
    <dgm:cxn modelId="{5B4280F3-DEEC-46FB-A0CB-C3AFC7343D3C}" type="presParOf" srcId="{559DFFAE-9BB3-4E32-AF27-159A509D5C8E}" destId="{C355BF1B-E6D1-44BF-A982-2341E6B5D850}" srcOrd="1" destOrd="0" presId="urn:microsoft.com/office/officeart/2005/8/layout/chevron1"/>
    <dgm:cxn modelId="{3B25F99E-326E-453A-9F7F-7FF9CE3ABF9D}" type="presParOf" srcId="{559DFFAE-9BB3-4E32-AF27-159A509D5C8E}" destId="{A5E59D9E-5B65-4BBB-AC98-6EA9A7B80EF9}" srcOrd="2" destOrd="0" presId="urn:microsoft.com/office/officeart/2005/8/layout/chevron1"/>
    <dgm:cxn modelId="{4C75146F-9DE2-4ED8-8AD7-41C9113053AA}" type="presParOf" srcId="{559DFFAE-9BB3-4E32-AF27-159A509D5C8E}" destId="{F38AD8BB-655E-4F3B-B57D-FF4D37EF5EF3}" srcOrd="3" destOrd="0" presId="urn:microsoft.com/office/officeart/2005/8/layout/chevron1"/>
    <dgm:cxn modelId="{1DB5A3CE-D8B4-4EAF-8984-6CF0B1B64E53}" type="presParOf" srcId="{559DFFAE-9BB3-4E32-AF27-159A509D5C8E}" destId="{CEB6AC28-3770-411A-9BE7-101F2642B4C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E8D15150-0B6F-440C-9282-7B692B74E16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68FF6F1D-E7BC-4A92-B7F6-E4E1D2844C8A}">
      <dgm:prSet phldrT="[Text]"/>
      <dgm:spPr/>
      <dgm:t>
        <a:bodyPr/>
        <a:lstStyle/>
        <a:p>
          <a:endParaRPr lang="en-US" dirty="0"/>
        </a:p>
      </dgm:t>
    </dgm:pt>
    <dgm:pt modelId="{EA75147F-DECD-46FD-8B3B-A56A4944AD5B}" type="parTrans" cxnId="{DA5A132E-1FE7-46DF-AE8F-5D8F528B0F29}">
      <dgm:prSet/>
      <dgm:spPr/>
      <dgm:t>
        <a:bodyPr/>
        <a:lstStyle/>
        <a:p>
          <a:endParaRPr lang="en-US"/>
        </a:p>
      </dgm:t>
    </dgm:pt>
    <dgm:pt modelId="{C52965FE-95B4-4F9F-A491-62599312B238}" type="sibTrans" cxnId="{DA5A132E-1FE7-46DF-AE8F-5D8F528B0F29}">
      <dgm:prSet/>
      <dgm:spPr/>
      <dgm:t>
        <a:bodyPr/>
        <a:lstStyle/>
        <a:p>
          <a:endParaRPr lang="en-US"/>
        </a:p>
      </dgm:t>
    </dgm:pt>
    <dgm:pt modelId="{0E93B311-5FB4-40C6-B1E2-01655C315715}">
      <dgm:prSet phldrT="[Text]"/>
      <dgm:spPr/>
      <dgm:t>
        <a:bodyPr/>
        <a:lstStyle/>
        <a:p>
          <a:endParaRPr lang="en-US" dirty="0"/>
        </a:p>
      </dgm:t>
    </dgm:pt>
    <dgm:pt modelId="{F3A9FD54-1909-43F4-93C4-C884CD87CFA8}" type="parTrans" cxnId="{B4AABD86-F8C2-49D2-B92D-272CA687E727}">
      <dgm:prSet/>
      <dgm:spPr/>
      <dgm:t>
        <a:bodyPr/>
        <a:lstStyle/>
        <a:p>
          <a:endParaRPr lang="en-US"/>
        </a:p>
      </dgm:t>
    </dgm:pt>
    <dgm:pt modelId="{C4A5E146-5B2E-4833-AC3D-84AC90F2671B}" type="sibTrans" cxnId="{B4AABD86-F8C2-49D2-B92D-272CA687E727}">
      <dgm:prSet/>
      <dgm:spPr/>
      <dgm:t>
        <a:bodyPr/>
        <a:lstStyle/>
        <a:p>
          <a:endParaRPr lang="en-US"/>
        </a:p>
      </dgm:t>
    </dgm:pt>
    <dgm:pt modelId="{559DFFAE-9BB3-4E32-AF27-159A509D5C8E}" type="pres">
      <dgm:prSet presAssocID="{E8D15150-0B6F-440C-9282-7B692B74E167}" presName="Name0" presStyleCnt="0">
        <dgm:presLayoutVars>
          <dgm:dir/>
          <dgm:animLvl val="lvl"/>
          <dgm:resizeHandles val="exact"/>
        </dgm:presLayoutVars>
      </dgm:prSet>
      <dgm:spPr/>
    </dgm:pt>
    <dgm:pt modelId="{5410B924-7635-4B57-8BF6-8CCC54216887}" type="pres">
      <dgm:prSet presAssocID="{68FF6F1D-E7BC-4A92-B7F6-E4E1D2844C8A}" presName="parTxOnly" presStyleLbl="node1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55BF1B-E6D1-44BF-A982-2341E6B5D850}" type="pres">
      <dgm:prSet presAssocID="{C52965FE-95B4-4F9F-A491-62599312B238}" presName="parTxOnlySpace" presStyleCnt="0"/>
      <dgm:spPr/>
    </dgm:pt>
    <dgm:pt modelId="{A5E59D9E-5B65-4BBB-AC98-6EA9A7B80EF9}" type="pres">
      <dgm:prSet presAssocID="{0E93B311-5FB4-40C6-B1E2-01655C315715}" presName="parTxOnly" presStyleLbl="node1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A5A132E-1FE7-46DF-AE8F-5D8F528B0F29}" srcId="{E8D15150-0B6F-440C-9282-7B692B74E167}" destId="{68FF6F1D-E7BC-4A92-B7F6-E4E1D2844C8A}" srcOrd="0" destOrd="0" parTransId="{EA75147F-DECD-46FD-8B3B-A56A4944AD5B}" sibTransId="{C52965FE-95B4-4F9F-A491-62599312B238}"/>
    <dgm:cxn modelId="{C77DBF62-7E4F-4606-A4BB-F18AA7FBB041}" type="presOf" srcId="{68FF6F1D-E7BC-4A92-B7F6-E4E1D2844C8A}" destId="{5410B924-7635-4B57-8BF6-8CCC54216887}" srcOrd="0" destOrd="0" presId="urn:microsoft.com/office/officeart/2005/8/layout/chevron1"/>
    <dgm:cxn modelId="{B4AABD86-F8C2-49D2-B92D-272CA687E727}" srcId="{E8D15150-0B6F-440C-9282-7B692B74E167}" destId="{0E93B311-5FB4-40C6-B1E2-01655C315715}" srcOrd="1" destOrd="0" parTransId="{F3A9FD54-1909-43F4-93C4-C884CD87CFA8}" sibTransId="{C4A5E146-5B2E-4833-AC3D-84AC90F2671B}"/>
    <dgm:cxn modelId="{57E5958F-9488-442F-986B-F64FB95BA160}" type="presOf" srcId="{0E93B311-5FB4-40C6-B1E2-01655C315715}" destId="{A5E59D9E-5B65-4BBB-AC98-6EA9A7B80EF9}" srcOrd="0" destOrd="0" presId="urn:microsoft.com/office/officeart/2005/8/layout/chevron1"/>
    <dgm:cxn modelId="{DA714D63-9BB3-474D-AB97-2A0FE1E47B91}" type="presOf" srcId="{E8D15150-0B6F-440C-9282-7B692B74E167}" destId="{559DFFAE-9BB3-4E32-AF27-159A509D5C8E}" srcOrd="0" destOrd="0" presId="urn:microsoft.com/office/officeart/2005/8/layout/chevron1"/>
    <dgm:cxn modelId="{2309FD29-DAC3-4317-9F84-D8397541633D}" type="presParOf" srcId="{559DFFAE-9BB3-4E32-AF27-159A509D5C8E}" destId="{5410B924-7635-4B57-8BF6-8CCC54216887}" srcOrd="0" destOrd="0" presId="urn:microsoft.com/office/officeart/2005/8/layout/chevron1"/>
    <dgm:cxn modelId="{AC0578CB-907A-46E6-8BF5-E838BE790D5B}" type="presParOf" srcId="{559DFFAE-9BB3-4E32-AF27-159A509D5C8E}" destId="{C355BF1B-E6D1-44BF-A982-2341E6B5D850}" srcOrd="1" destOrd="0" presId="urn:microsoft.com/office/officeart/2005/8/layout/chevron1"/>
    <dgm:cxn modelId="{461B3E3E-C478-4BFC-81FC-43F357AF90B9}" type="presParOf" srcId="{559DFFAE-9BB3-4E32-AF27-159A509D5C8E}" destId="{A5E59D9E-5B65-4BBB-AC98-6EA9A7B80EF9}" srcOrd="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E8D15150-0B6F-440C-9282-7B692B74E16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68FF6F1D-E7BC-4A92-B7F6-E4E1D2844C8A}">
      <dgm:prSet phldrT="[Text]"/>
      <dgm:spPr/>
      <dgm:t>
        <a:bodyPr/>
        <a:lstStyle/>
        <a:p>
          <a:endParaRPr lang="en-US" dirty="0"/>
        </a:p>
      </dgm:t>
    </dgm:pt>
    <dgm:pt modelId="{EA75147F-DECD-46FD-8B3B-A56A4944AD5B}" type="parTrans" cxnId="{DA5A132E-1FE7-46DF-AE8F-5D8F528B0F29}">
      <dgm:prSet/>
      <dgm:spPr/>
      <dgm:t>
        <a:bodyPr/>
        <a:lstStyle/>
        <a:p>
          <a:endParaRPr lang="en-US"/>
        </a:p>
      </dgm:t>
    </dgm:pt>
    <dgm:pt modelId="{C52965FE-95B4-4F9F-A491-62599312B238}" type="sibTrans" cxnId="{DA5A132E-1FE7-46DF-AE8F-5D8F528B0F29}">
      <dgm:prSet/>
      <dgm:spPr/>
      <dgm:t>
        <a:bodyPr/>
        <a:lstStyle/>
        <a:p>
          <a:endParaRPr lang="en-US"/>
        </a:p>
      </dgm:t>
    </dgm:pt>
    <dgm:pt modelId="{0E93B311-5FB4-40C6-B1E2-01655C315715}">
      <dgm:prSet phldrT="[Text]"/>
      <dgm:spPr/>
      <dgm:t>
        <a:bodyPr/>
        <a:lstStyle/>
        <a:p>
          <a:endParaRPr lang="en-US" dirty="0"/>
        </a:p>
      </dgm:t>
    </dgm:pt>
    <dgm:pt modelId="{F3A9FD54-1909-43F4-93C4-C884CD87CFA8}" type="parTrans" cxnId="{B4AABD86-F8C2-49D2-B92D-272CA687E727}">
      <dgm:prSet/>
      <dgm:spPr/>
      <dgm:t>
        <a:bodyPr/>
        <a:lstStyle/>
        <a:p>
          <a:endParaRPr lang="en-US"/>
        </a:p>
      </dgm:t>
    </dgm:pt>
    <dgm:pt modelId="{C4A5E146-5B2E-4833-AC3D-84AC90F2671B}" type="sibTrans" cxnId="{B4AABD86-F8C2-49D2-B92D-272CA687E727}">
      <dgm:prSet/>
      <dgm:spPr/>
      <dgm:t>
        <a:bodyPr/>
        <a:lstStyle/>
        <a:p>
          <a:endParaRPr lang="en-US"/>
        </a:p>
      </dgm:t>
    </dgm:pt>
    <dgm:pt modelId="{559DFFAE-9BB3-4E32-AF27-159A509D5C8E}" type="pres">
      <dgm:prSet presAssocID="{E8D15150-0B6F-440C-9282-7B692B74E167}" presName="Name0" presStyleCnt="0">
        <dgm:presLayoutVars>
          <dgm:dir/>
          <dgm:animLvl val="lvl"/>
          <dgm:resizeHandles val="exact"/>
        </dgm:presLayoutVars>
      </dgm:prSet>
      <dgm:spPr/>
    </dgm:pt>
    <dgm:pt modelId="{5410B924-7635-4B57-8BF6-8CCC54216887}" type="pres">
      <dgm:prSet presAssocID="{68FF6F1D-E7BC-4A92-B7F6-E4E1D2844C8A}" presName="parTxOnly" presStyleLbl="node1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55BF1B-E6D1-44BF-A982-2341E6B5D850}" type="pres">
      <dgm:prSet presAssocID="{C52965FE-95B4-4F9F-A491-62599312B238}" presName="parTxOnlySpace" presStyleCnt="0"/>
      <dgm:spPr/>
    </dgm:pt>
    <dgm:pt modelId="{A5E59D9E-5B65-4BBB-AC98-6EA9A7B80EF9}" type="pres">
      <dgm:prSet presAssocID="{0E93B311-5FB4-40C6-B1E2-01655C315715}" presName="parTxOnly" presStyleLbl="node1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DFC26DC-64AC-44DA-B9B6-9821BBA7DF3D}" type="presOf" srcId="{68FF6F1D-E7BC-4A92-B7F6-E4E1D2844C8A}" destId="{5410B924-7635-4B57-8BF6-8CCC54216887}" srcOrd="0" destOrd="0" presId="urn:microsoft.com/office/officeart/2005/8/layout/chevron1"/>
    <dgm:cxn modelId="{C3BB56D6-FE08-42A1-BB35-0686E39003BD}" type="presOf" srcId="{0E93B311-5FB4-40C6-B1E2-01655C315715}" destId="{A5E59D9E-5B65-4BBB-AC98-6EA9A7B80EF9}" srcOrd="0" destOrd="0" presId="urn:microsoft.com/office/officeart/2005/8/layout/chevron1"/>
    <dgm:cxn modelId="{DA5A132E-1FE7-46DF-AE8F-5D8F528B0F29}" srcId="{E8D15150-0B6F-440C-9282-7B692B74E167}" destId="{68FF6F1D-E7BC-4A92-B7F6-E4E1D2844C8A}" srcOrd="0" destOrd="0" parTransId="{EA75147F-DECD-46FD-8B3B-A56A4944AD5B}" sibTransId="{C52965FE-95B4-4F9F-A491-62599312B238}"/>
    <dgm:cxn modelId="{2F50D15D-0CF2-4918-80C4-C4111A4A5242}" type="presOf" srcId="{E8D15150-0B6F-440C-9282-7B692B74E167}" destId="{559DFFAE-9BB3-4E32-AF27-159A509D5C8E}" srcOrd="0" destOrd="0" presId="urn:microsoft.com/office/officeart/2005/8/layout/chevron1"/>
    <dgm:cxn modelId="{B4AABD86-F8C2-49D2-B92D-272CA687E727}" srcId="{E8D15150-0B6F-440C-9282-7B692B74E167}" destId="{0E93B311-5FB4-40C6-B1E2-01655C315715}" srcOrd="1" destOrd="0" parTransId="{F3A9FD54-1909-43F4-93C4-C884CD87CFA8}" sibTransId="{C4A5E146-5B2E-4833-AC3D-84AC90F2671B}"/>
    <dgm:cxn modelId="{98D7D328-1457-46AF-9EA6-20191B0D6C6A}" type="presParOf" srcId="{559DFFAE-9BB3-4E32-AF27-159A509D5C8E}" destId="{5410B924-7635-4B57-8BF6-8CCC54216887}" srcOrd="0" destOrd="0" presId="urn:microsoft.com/office/officeart/2005/8/layout/chevron1"/>
    <dgm:cxn modelId="{79FCBC5D-4D36-44DC-B913-E2B003B7162F}" type="presParOf" srcId="{559DFFAE-9BB3-4E32-AF27-159A509D5C8E}" destId="{C355BF1B-E6D1-44BF-A982-2341E6B5D850}" srcOrd="1" destOrd="0" presId="urn:microsoft.com/office/officeart/2005/8/layout/chevron1"/>
    <dgm:cxn modelId="{1DC395BA-8ADB-4CF8-BFFF-11AB0FA1451C}" type="presParOf" srcId="{559DFFAE-9BB3-4E32-AF27-159A509D5C8E}" destId="{A5E59D9E-5B65-4BBB-AC98-6EA9A7B80EF9}" srcOrd="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E8D15150-0B6F-440C-9282-7B692B74E16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68FF6F1D-E7BC-4A92-B7F6-E4E1D2844C8A}">
      <dgm:prSet phldrT="[Text]"/>
      <dgm:spPr/>
      <dgm:t>
        <a:bodyPr/>
        <a:lstStyle/>
        <a:p>
          <a:endParaRPr lang="en-US" dirty="0"/>
        </a:p>
      </dgm:t>
    </dgm:pt>
    <dgm:pt modelId="{EA75147F-DECD-46FD-8B3B-A56A4944AD5B}" type="parTrans" cxnId="{DA5A132E-1FE7-46DF-AE8F-5D8F528B0F29}">
      <dgm:prSet/>
      <dgm:spPr/>
      <dgm:t>
        <a:bodyPr/>
        <a:lstStyle/>
        <a:p>
          <a:endParaRPr lang="en-US"/>
        </a:p>
      </dgm:t>
    </dgm:pt>
    <dgm:pt modelId="{C52965FE-95B4-4F9F-A491-62599312B238}" type="sibTrans" cxnId="{DA5A132E-1FE7-46DF-AE8F-5D8F528B0F29}">
      <dgm:prSet/>
      <dgm:spPr/>
      <dgm:t>
        <a:bodyPr/>
        <a:lstStyle/>
        <a:p>
          <a:endParaRPr lang="en-US"/>
        </a:p>
      </dgm:t>
    </dgm:pt>
    <dgm:pt modelId="{0E93B311-5FB4-40C6-B1E2-01655C315715}">
      <dgm:prSet phldrT="[Text]"/>
      <dgm:spPr/>
      <dgm:t>
        <a:bodyPr/>
        <a:lstStyle/>
        <a:p>
          <a:endParaRPr lang="en-US" dirty="0"/>
        </a:p>
      </dgm:t>
    </dgm:pt>
    <dgm:pt modelId="{F3A9FD54-1909-43F4-93C4-C884CD87CFA8}" type="parTrans" cxnId="{B4AABD86-F8C2-49D2-B92D-272CA687E727}">
      <dgm:prSet/>
      <dgm:spPr/>
      <dgm:t>
        <a:bodyPr/>
        <a:lstStyle/>
        <a:p>
          <a:endParaRPr lang="en-US"/>
        </a:p>
      </dgm:t>
    </dgm:pt>
    <dgm:pt modelId="{C4A5E146-5B2E-4833-AC3D-84AC90F2671B}" type="sibTrans" cxnId="{B4AABD86-F8C2-49D2-B92D-272CA687E727}">
      <dgm:prSet/>
      <dgm:spPr/>
      <dgm:t>
        <a:bodyPr/>
        <a:lstStyle/>
        <a:p>
          <a:endParaRPr lang="en-US"/>
        </a:p>
      </dgm:t>
    </dgm:pt>
    <dgm:pt modelId="{559DFFAE-9BB3-4E32-AF27-159A509D5C8E}" type="pres">
      <dgm:prSet presAssocID="{E8D15150-0B6F-440C-9282-7B692B74E167}" presName="Name0" presStyleCnt="0">
        <dgm:presLayoutVars>
          <dgm:dir/>
          <dgm:animLvl val="lvl"/>
          <dgm:resizeHandles val="exact"/>
        </dgm:presLayoutVars>
      </dgm:prSet>
      <dgm:spPr/>
    </dgm:pt>
    <dgm:pt modelId="{5410B924-7635-4B57-8BF6-8CCC54216887}" type="pres">
      <dgm:prSet presAssocID="{68FF6F1D-E7BC-4A92-B7F6-E4E1D2844C8A}" presName="parTxOnly" presStyleLbl="node1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55BF1B-E6D1-44BF-A982-2341E6B5D850}" type="pres">
      <dgm:prSet presAssocID="{C52965FE-95B4-4F9F-A491-62599312B238}" presName="parTxOnlySpace" presStyleCnt="0"/>
      <dgm:spPr/>
    </dgm:pt>
    <dgm:pt modelId="{A5E59D9E-5B65-4BBB-AC98-6EA9A7B80EF9}" type="pres">
      <dgm:prSet presAssocID="{0E93B311-5FB4-40C6-B1E2-01655C315715}" presName="parTxOnly" presStyleLbl="node1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BEA40A5-7754-4184-BA52-C64D93F62A6E}" type="presOf" srcId="{68FF6F1D-E7BC-4A92-B7F6-E4E1D2844C8A}" destId="{5410B924-7635-4B57-8BF6-8CCC54216887}" srcOrd="0" destOrd="0" presId="urn:microsoft.com/office/officeart/2005/8/layout/chevron1"/>
    <dgm:cxn modelId="{DA5A132E-1FE7-46DF-AE8F-5D8F528B0F29}" srcId="{E8D15150-0B6F-440C-9282-7B692B74E167}" destId="{68FF6F1D-E7BC-4A92-B7F6-E4E1D2844C8A}" srcOrd="0" destOrd="0" parTransId="{EA75147F-DECD-46FD-8B3B-A56A4944AD5B}" sibTransId="{C52965FE-95B4-4F9F-A491-62599312B238}"/>
    <dgm:cxn modelId="{B4AABD86-F8C2-49D2-B92D-272CA687E727}" srcId="{E8D15150-0B6F-440C-9282-7B692B74E167}" destId="{0E93B311-5FB4-40C6-B1E2-01655C315715}" srcOrd="1" destOrd="0" parTransId="{F3A9FD54-1909-43F4-93C4-C884CD87CFA8}" sibTransId="{C4A5E146-5B2E-4833-AC3D-84AC90F2671B}"/>
    <dgm:cxn modelId="{B4325886-AACB-435C-ADEF-F98780D0329E}" type="presOf" srcId="{0E93B311-5FB4-40C6-B1E2-01655C315715}" destId="{A5E59D9E-5B65-4BBB-AC98-6EA9A7B80EF9}" srcOrd="0" destOrd="0" presId="urn:microsoft.com/office/officeart/2005/8/layout/chevron1"/>
    <dgm:cxn modelId="{8DFE651E-7438-426F-9B7E-F5CC3102B274}" type="presOf" srcId="{E8D15150-0B6F-440C-9282-7B692B74E167}" destId="{559DFFAE-9BB3-4E32-AF27-159A509D5C8E}" srcOrd="0" destOrd="0" presId="urn:microsoft.com/office/officeart/2005/8/layout/chevron1"/>
    <dgm:cxn modelId="{B52C98B7-8BCB-4E40-BF9C-69412C485CED}" type="presParOf" srcId="{559DFFAE-9BB3-4E32-AF27-159A509D5C8E}" destId="{5410B924-7635-4B57-8BF6-8CCC54216887}" srcOrd="0" destOrd="0" presId="urn:microsoft.com/office/officeart/2005/8/layout/chevron1"/>
    <dgm:cxn modelId="{321FC838-839D-4BC1-90A7-AAF4A0FD6576}" type="presParOf" srcId="{559DFFAE-9BB3-4E32-AF27-159A509D5C8E}" destId="{C355BF1B-E6D1-44BF-A982-2341E6B5D850}" srcOrd="1" destOrd="0" presId="urn:microsoft.com/office/officeart/2005/8/layout/chevron1"/>
    <dgm:cxn modelId="{55085913-2622-4DA5-86D6-68371207BDF6}" type="presParOf" srcId="{559DFFAE-9BB3-4E32-AF27-159A509D5C8E}" destId="{A5E59D9E-5B65-4BBB-AC98-6EA9A7B80EF9}" srcOrd="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8D15150-0B6F-440C-9282-7B692B74E16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68FF6F1D-E7BC-4A92-B7F6-E4E1D2844C8A}">
      <dgm:prSet phldrT="[Text]"/>
      <dgm:spPr/>
      <dgm:t>
        <a:bodyPr/>
        <a:lstStyle/>
        <a:p>
          <a:endParaRPr lang="en-US" dirty="0"/>
        </a:p>
      </dgm:t>
    </dgm:pt>
    <dgm:pt modelId="{EA75147F-DECD-46FD-8B3B-A56A4944AD5B}" type="parTrans" cxnId="{DA5A132E-1FE7-46DF-AE8F-5D8F528B0F29}">
      <dgm:prSet/>
      <dgm:spPr/>
      <dgm:t>
        <a:bodyPr/>
        <a:lstStyle/>
        <a:p>
          <a:endParaRPr lang="en-US"/>
        </a:p>
      </dgm:t>
    </dgm:pt>
    <dgm:pt modelId="{C52965FE-95B4-4F9F-A491-62599312B238}" type="sibTrans" cxnId="{DA5A132E-1FE7-46DF-AE8F-5D8F528B0F29}">
      <dgm:prSet/>
      <dgm:spPr/>
      <dgm:t>
        <a:bodyPr/>
        <a:lstStyle/>
        <a:p>
          <a:endParaRPr lang="en-US"/>
        </a:p>
      </dgm:t>
    </dgm:pt>
    <dgm:pt modelId="{0E93B311-5FB4-40C6-B1E2-01655C315715}">
      <dgm:prSet phldrT="[Text]"/>
      <dgm:spPr/>
      <dgm:t>
        <a:bodyPr/>
        <a:lstStyle/>
        <a:p>
          <a:endParaRPr lang="en-US" dirty="0"/>
        </a:p>
      </dgm:t>
    </dgm:pt>
    <dgm:pt modelId="{F3A9FD54-1909-43F4-93C4-C884CD87CFA8}" type="parTrans" cxnId="{B4AABD86-F8C2-49D2-B92D-272CA687E727}">
      <dgm:prSet/>
      <dgm:spPr/>
      <dgm:t>
        <a:bodyPr/>
        <a:lstStyle/>
        <a:p>
          <a:endParaRPr lang="en-US"/>
        </a:p>
      </dgm:t>
    </dgm:pt>
    <dgm:pt modelId="{C4A5E146-5B2E-4833-AC3D-84AC90F2671B}" type="sibTrans" cxnId="{B4AABD86-F8C2-49D2-B92D-272CA687E727}">
      <dgm:prSet/>
      <dgm:spPr/>
      <dgm:t>
        <a:bodyPr/>
        <a:lstStyle/>
        <a:p>
          <a:endParaRPr lang="en-US"/>
        </a:p>
      </dgm:t>
    </dgm:pt>
    <dgm:pt modelId="{74BCE197-6B79-4826-B962-04CD86BDE56D}">
      <dgm:prSet phldrT="[Text]"/>
      <dgm:spPr/>
      <dgm:t>
        <a:bodyPr/>
        <a:lstStyle/>
        <a:p>
          <a:endParaRPr lang="en-US" dirty="0"/>
        </a:p>
      </dgm:t>
    </dgm:pt>
    <dgm:pt modelId="{333FC376-47B7-4416-BAB5-1A47DE7559A8}" type="parTrans" cxnId="{BD31D7D5-8A0B-4984-9137-81DF9EF9F83D}">
      <dgm:prSet/>
      <dgm:spPr/>
      <dgm:t>
        <a:bodyPr/>
        <a:lstStyle/>
        <a:p>
          <a:endParaRPr lang="en-US"/>
        </a:p>
      </dgm:t>
    </dgm:pt>
    <dgm:pt modelId="{A30B0DE4-AEF8-4818-B19A-F24906D3585E}" type="sibTrans" cxnId="{BD31D7D5-8A0B-4984-9137-81DF9EF9F83D}">
      <dgm:prSet/>
      <dgm:spPr/>
      <dgm:t>
        <a:bodyPr/>
        <a:lstStyle/>
        <a:p>
          <a:endParaRPr lang="en-US"/>
        </a:p>
      </dgm:t>
    </dgm:pt>
    <dgm:pt modelId="{559DFFAE-9BB3-4E32-AF27-159A509D5C8E}" type="pres">
      <dgm:prSet presAssocID="{E8D15150-0B6F-440C-9282-7B692B74E167}" presName="Name0" presStyleCnt="0">
        <dgm:presLayoutVars>
          <dgm:dir/>
          <dgm:animLvl val="lvl"/>
          <dgm:resizeHandles val="exact"/>
        </dgm:presLayoutVars>
      </dgm:prSet>
      <dgm:spPr/>
    </dgm:pt>
    <dgm:pt modelId="{5410B924-7635-4B57-8BF6-8CCC54216887}" type="pres">
      <dgm:prSet presAssocID="{68FF6F1D-E7BC-4A92-B7F6-E4E1D2844C8A}" presName="parTxOnly" presStyleLbl="node1" presStyleIdx="0" presStyleCnt="3" custLinFactNeighborX="24194" custLinFactNeighborY="205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55BF1B-E6D1-44BF-A982-2341E6B5D850}" type="pres">
      <dgm:prSet presAssocID="{C52965FE-95B4-4F9F-A491-62599312B238}" presName="parTxOnlySpace" presStyleCnt="0"/>
      <dgm:spPr/>
    </dgm:pt>
    <dgm:pt modelId="{A5E59D9E-5B65-4BBB-AC98-6EA9A7B80EF9}" type="pres">
      <dgm:prSet presAssocID="{0E93B311-5FB4-40C6-B1E2-01655C31571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8AD8BB-655E-4F3B-B57D-FF4D37EF5EF3}" type="pres">
      <dgm:prSet presAssocID="{C4A5E146-5B2E-4833-AC3D-84AC90F2671B}" presName="parTxOnlySpace" presStyleCnt="0"/>
      <dgm:spPr/>
    </dgm:pt>
    <dgm:pt modelId="{CEB6AC28-3770-411A-9BE7-101F2642B4C4}" type="pres">
      <dgm:prSet presAssocID="{74BCE197-6B79-4826-B962-04CD86BDE56D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A5A132E-1FE7-46DF-AE8F-5D8F528B0F29}" srcId="{E8D15150-0B6F-440C-9282-7B692B74E167}" destId="{68FF6F1D-E7BC-4A92-B7F6-E4E1D2844C8A}" srcOrd="0" destOrd="0" parTransId="{EA75147F-DECD-46FD-8B3B-A56A4944AD5B}" sibTransId="{C52965FE-95B4-4F9F-A491-62599312B238}"/>
    <dgm:cxn modelId="{359D122B-5C0E-4ED8-B8E9-F48B6956974C}" type="presOf" srcId="{0E93B311-5FB4-40C6-B1E2-01655C315715}" destId="{A5E59D9E-5B65-4BBB-AC98-6EA9A7B80EF9}" srcOrd="0" destOrd="0" presId="urn:microsoft.com/office/officeart/2005/8/layout/chevron1"/>
    <dgm:cxn modelId="{5F701454-328A-4D04-901C-7C6B99BA0C5D}" type="presOf" srcId="{74BCE197-6B79-4826-B962-04CD86BDE56D}" destId="{CEB6AC28-3770-411A-9BE7-101F2642B4C4}" srcOrd="0" destOrd="0" presId="urn:microsoft.com/office/officeart/2005/8/layout/chevron1"/>
    <dgm:cxn modelId="{A4DF67CC-56C4-47A2-B30E-3D3D509FF768}" type="presOf" srcId="{E8D15150-0B6F-440C-9282-7B692B74E167}" destId="{559DFFAE-9BB3-4E32-AF27-159A509D5C8E}" srcOrd="0" destOrd="0" presId="urn:microsoft.com/office/officeart/2005/8/layout/chevron1"/>
    <dgm:cxn modelId="{B4AABD86-F8C2-49D2-B92D-272CA687E727}" srcId="{E8D15150-0B6F-440C-9282-7B692B74E167}" destId="{0E93B311-5FB4-40C6-B1E2-01655C315715}" srcOrd="1" destOrd="0" parTransId="{F3A9FD54-1909-43F4-93C4-C884CD87CFA8}" sibTransId="{C4A5E146-5B2E-4833-AC3D-84AC90F2671B}"/>
    <dgm:cxn modelId="{BD31D7D5-8A0B-4984-9137-81DF9EF9F83D}" srcId="{E8D15150-0B6F-440C-9282-7B692B74E167}" destId="{74BCE197-6B79-4826-B962-04CD86BDE56D}" srcOrd="2" destOrd="0" parTransId="{333FC376-47B7-4416-BAB5-1A47DE7559A8}" sibTransId="{A30B0DE4-AEF8-4818-B19A-F24906D3585E}"/>
    <dgm:cxn modelId="{B808B7A3-9387-40EF-9F1C-EB7F666DF925}" type="presOf" srcId="{68FF6F1D-E7BC-4A92-B7F6-E4E1D2844C8A}" destId="{5410B924-7635-4B57-8BF6-8CCC54216887}" srcOrd="0" destOrd="0" presId="urn:microsoft.com/office/officeart/2005/8/layout/chevron1"/>
    <dgm:cxn modelId="{9D6F7377-1CAB-4A6D-AC28-7B112240782D}" type="presParOf" srcId="{559DFFAE-9BB3-4E32-AF27-159A509D5C8E}" destId="{5410B924-7635-4B57-8BF6-8CCC54216887}" srcOrd="0" destOrd="0" presId="urn:microsoft.com/office/officeart/2005/8/layout/chevron1"/>
    <dgm:cxn modelId="{4687B603-D59D-4AF5-BA60-F77C7EF92C93}" type="presParOf" srcId="{559DFFAE-9BB3-4E32-AF27-159A509D5C8E}" destId="{C355BF1B-E6D1-44BF-A982-2341E6B5D850}" srcOrd="1" destOrd="0" presId="urn:microsoft.com/office/officeart/2005/8/layout/chevron1"/>
    <dgm:cxn modelId="{51AB11C5-687C-485C-8ADC-06D4CEB17709}" type="presParOf" srcId="{559DFFAE-9BB3-4E32-AF27-159A509D5C8E}" destId="{A5E59D9E-5B65-4BBB-AC98-6EA9A7B80EF9}" srcOrd="2" destOrd="0" presId="urn:microsoft.com/office/officeart/2005/8/layout/chevron1"/>
    <dgm:cxn modelId="{676540BA-33AB-42FF-A62A-6F7E4A8E9CA9}" type="presParOf" srcId="{559DFFAE-9BB3-4E32-AF27-159A509D5C8E}" destId="{F38AD8BB-655E-4F3B-B57D-FF4D37EF5EF3}" srcOrd="3" destOrd="0" presId="urn:microsoft.com/office/officeart/2005/8/layout/chevron1"/>
    <dgm:cxn modelId="{1961C0B2-D414-490A-BD14-51ADB40A5441}" type="presParOf" srcId="{559DFFAE-9BB3-4E32-AF27-159A509D5C8E}" destId="{CEB6AC28-3770-411A-9BE7-101F2642B4C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8D15150-0B6F-440C-9282-7B692B74E16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68FF6F1D-E7BC-4A92-B7F6-E4E1D2844C8A}">
      <dgm:prSet phldrT="[Text]"/>
      <dgm:spPr/>
      <dgm:t>
        <a:bodyPr/>
        <a:lstStyle/>
        <a:p>
          <a:endParaRPr lang="en-US" dirty="0"/>
        </a:p>
      </dgm:t>
    </dgm:pt>
    <dgm:pt modelId="{EA75147F-DECD-46FD-8B3B-A56A4944AD5B}" type="parTrans" cxnId="{DA5A132E-1FE7-46DF-AE8F-5D8F528B0F29}">
      <dgm:prSet/>
      <dgm:spPr/>
      <dgm:t>
        <a:bodyPr/>
        <a:lstStyle/>
        <a:p>
          <a:endParaRPr lang="en-US"/>
        </a:p>
      </dgm:t>
    </dgm:pt>
    <dgm:pt modelId="{C52965FE-95B4-4F9F-A491-62599312B238}" type="sibTrans" cxnId="{DA5A132E-1FE7-46DF-AE8F-5D8F528B0F29}">
      <dgm:prSet/>
      <dgm:spPr/>
      <dgm:t>
        <a:bodyPr/>
        <a:lstStyle/>
        <a:p>
          <a:endParaRPr lang="en-US"/>
        </a:p>
      </dgm:t>
    </dgm:pt>
    <dgm:pt modelId="{0E93B311-5FB4-40C6-B1E2-01655C315715}">
      <dgm:prSet phldrT="[Text]"/>
      <dgm:spPr/>
      <dgm:t>
        <a:bodyPr/>
        <a:lstStyle/>
        <a:p>
          <a:endParaRPr lang="en-US" dirty="0"/>
        </a:p>
      </dgm:t>
    </dgm:pt>
    <dgm:pt modelId="{F3A9FD54-1909-43F4-93C4-C884CD87CFA8}" type="parTrans" cxnId="{B4AABD86-F8C2-49D2-B92D-272CA687E727}">
      <dgm:prSet/>
      <dgm:spPr/>
      <dgm:t>
        <a:bodyPr/>
        <a:lstStyle/>
        <a:p>
          <a:endParaRPr lang="en-US"/>
        </a:p>
      </dgm:t>
    </dgm:pt>
    <dgm:pt modelId="{C4A5E146-5B2E-4833-AC3D-84AC90F2671B}" type="sibTrans" cxnId="{B4AABD86-F8C2-49D2-B92D-272CA687E727}">
      <dgm:prSet/>
      <dgm:spPr/>
      <dgm:t>
        <a:bodyPr/>
        <a:lstStyle/>
        <a:p>
          <a:endParaRPr lang="en-US"/>
        </a:p>
      </dgm:t>
    </dgm:pt>
    <dgm:pt modelId="{74BCE197-6B79-4826-B962-04CD86BDE56D}">
      <dgm:prSet phldrT="[Text]"/>
      <dgm:spPr/>
      <dgm:t>
        <a:bodyPr/>
        <a:lstStyle/>
        <a:p>
          <a:endParaRPr lang="en-US" dirty="0"/>
        </a:p>
      </dgm:t>
    </dgm:pt>
    <dgm:pt modelId="{333FC376-47B7-4416-BAB5-1A47DE7559A8}" type="parTrans" cxnId="{BD31D7D5-8A0B-4984-9137-81DF9EF9F83D}">
      <dgm:prSet/>
      <dgm:spPr/>
      <dgm:t>
        <a:bodyPr/>
        <a:lstStyle/>
        <a:p>
          <a:endParaRPr lang="en-US"/>
        </a:p>
      </dgm:t>
    </dgm:pt>
    <dgm:pt modelId="{A30B0DE4-AEF8-4818-B19A-F24906D3585E}" type="sibTrans" cxnId="{BD31D7D5-8A0B-4984-9137-81DF9EF9F83D}">
      <dgm:prSet/>
      <dgm:spPr/>
      <dgm:t>
        <a:bodyPr/>
        <a:lstStyle/>
        <a:p>
          <a:endParaRPr lang="en-US"/>
        </a:p>
      </dgm:t>
    </dgm:pt>
    <dgm:pt modelId="{559DFFAE-9BB3-4E32-AF27-159A509D5C8E}" type="pres">
      <dgm:prSet presAssocID="{E8D15150-0B6F-440C-9282-7B692B74E167}" presName="Name0" presStyleCnt="0">
        <dgm:presLayoutVars>
          <dgm:dir/>
          <dgm:animLvl val="lvl"/>
          <dgm:resizeHandles val="exact"/>
        </dgm:presLayoutVars>
      </dgm:prSet>
      <dgm:spPr/>
    </dgm:pt>
    <dgm:pt modelId="{5410B924-7635-4B57-8BF6-8CCC54216887}" type="pres">
      <dgm:prSet presAssocID="{68FF6F1D-E7BC-4A92-B7F6-E4E1D2844C8A}" presName="parTxOnly" presStyleLbl="node1" presStyleIdx="0" presStyleCnt="3" custLinFactNeighborX="24194" custLinFactNeighborY="205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55BF1B-E6D1-44BF-A982-2341E6B5D850}" type="pres">
      <dgm:prSet presAssocID="{C52965FE-95B4-4F9F-A491-62599312B238}" presName="parTxOnlySpace" presStyleCnt="0"/>
      <dgm:spPr/>
    </dgm:pt>
    <dgm:pt modelId="{A5E59D9E-5B65-4BBB-AC98-6EA9A7B80EF9}" type="pres">
      <dgm:prSet presAssocID="{0E93B311-5FB4-40C6-B1E2-01655C31571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8AD8BB-655E-4F3B-B57D-FF4D37EF5EF3}" type="pres">
      <dgm:prSet presAssocID="{C4A5E146-5B2E-4833-AC3D-84AC90F2671B}" presName="parTxOnlySpace" presStyleCnt="0"/>
      <dgm:spPr/>
    </dgm:pt>
    <dgm:pt modelId="{CEB6AC28-3770-411A-9BE7-101F2642B4C4}" type="pres">
      <dgm:prSet presAssocID="{74BCE197-6B79-4826-B962-04CD86BDE56D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A5A132E-1FE7-46DF-AE8F-5D8F528B0F29}" srcId="{E8D15150-0B6F-440C-9282-7B692B74E167}" destId="{68FF6F1D-E7BC-4A92-B7F6-E4E1D2844C8A}" srcOrd="0" destOrd="0" parTransId="{EA75147F-DECD-46FD-8B3B-A56A4944AD5B}" sibTransId="{C52965FE-95B4-4F9F-A491-62599312B238}"/>
    <dgm:cxn modelId="{A9DACBB0-BDBC-486F-B21F-84AC3436A169}" type="presOf" srcId="{68FF6F1D-E7BC-4A92-B7F6-E4E1D2844C8A}" destId="{5410B924-7635-4B57-8BF6-8CCC54216887}" srcOrd="0" destOrd="0" presId="urn:microsoft.com/office/officeart/2005/8/layout/chevron1"/>
    <dgm:cxn modelId="{4119BC14-9E76-4EC8-B90B-EF97E2EA204B}" type="presOf" srcId="{74BCE197-6B79-4826-B962-04CD86BDE56D}" destId="{CEB6AC28-3770-411A-9BE7-101F2642B4C4}" srcOrd="0" destOrd="0" presId="urn:microsoft.com/office/officeart/2005/8/layout/chevron1"/>
    <dgm:cxn modelId="{5244CC6B-D8C9-4A42-AE89-AEEFF81ACFDF}" type="presOf" srcId="{E8D15150-0B6F-440C-9282-7B692B74E167}" destId="{559DFFAE-9BB3-4E32-AF27-159A509D5C8E}" srcOrd="0" destOrd="0" presId="urn:microsoft.com/office/officeart/2005/8/layout/chevron1"/>
    <dgm:cxn modelId="{76D480DD-F89B-4FDA-BE21-2F0CC069BAEA}" type="presOf" srcId="{0E93B311-5FB4-40C6-B1E2-01655C315715}" destId="{A5E59D9E-5B65-4BBB-AC98-6EA9A7B80EF9}" srcOrd="0" destOrd="0" presId="urn:microsoft.com/office/officeart/2005/8/layout/chevron1"/>
    <dgm:cxn modelId="{B4AABD86-F8C2-49D2-B92D-272CA687E727}" srcId="{E8D15150-0B6F-440C-9282-7B692B74E167}" destId="{0E93B311-5FB4-40C6-B1E2-01655C315715}" srcOrd="1" destOrd="0" parTransId="{F3A9FD54-1909-43F4-93C4-C884CD87CFA8}" sibTransId="{C4A5E146-5B2E-4833-AC3D-84AC90F2671B}"/>
    <dgm:cxn modelId="{BD31D7D5-8A0B-4984-9137-81DF9EF9F83D}" srcId="{E8D15150-0B6F-440C-9282-7B692B74E167}" destId="{74BCE197-6B79-4826-B962-04CD86BDE56D}" srcOrd="2" destOrd="0" parTransId="{333FC376-47B7-4416-BAB5-1A47DE7559A8}" sibTransId="{A30B0DE4-AEF8-4818-B19A-F24906D3585E}"/>
    <dgm:cxn modelId="{42C2531A-C6CF-4426-8EFE-B663C16BD49E}" type="presParOf" srcId="{559DFFAE-9BB3-4E32-AF27-159A509D5C8E}" destId="{5410B924-7635-4B57-8BF6-8CCC54216887}" srcOrd="0" destOrd="0" presId="urn:microsoft.com/office/officeart/2005/8/layout/chevron1"/>
    <dgm:cxn modelId="{7354D025-1455-4055-9FCF-E9E8CEFD4F6D}" type="presParOf" srcId="{559DFFAE-9BB3-4E32-AF27-159A509D5C8E}" destId="{C355BF1B-E6D1-44BF-A982-2341E6B5D850}" srcOrd="1" destOrd="0" presId="urn:microsoft.com/office/officeart/2005/8/layout/chevron1"/>
    <dgm:cxn modelId="{95304F55-5AE0-4C6B-BE4A-784C1F4D56E2}" type="presParOf" srcId="{559DFFAE-9BB3-4E32-AF27-159A509D5C8E}" destId="{A5E59D9E-5B65-4BBB-AC98-6EA9A7B80EF9}" srcOrd="2" destOrd="0" presId="urn:microsoft.com/office/officeart/2005/8/layout/chevron1"/>
    <dgm:cxn modelId="{1B307F89-FFE3-4270-B17C-16C07D5ABFFF}" type="presParOf" srcId="{559DFFAE-9BB3-4E32-AF27-159A509D5C8E}" destId="{F38AD8BB-655E-4F3B-B57D-FF4D37EF5EF3}" srcOrd="3" destOrd="0" presId="urn:microsoft.com/office/officeart/2005/8/layout/chevron1"/>
    <dgm:cxn modelId="{4A3D9B9A-85B9-489C-9B29-E6E70F4ACD89}" type="presParOf" srcId="{559DFFAE-9BB3-4E32-AF27-159A509D5C8E}" destId="{CEB6AC28-3770-411A-9BE7-101F2642B4C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8D15150-0B6F-440C-9282-7B692B74E16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68FF6F1D-E7BC-4A92-B7F6-E4E1D2844C8A}">
      <dgm:prSet phldrT="[Text]"/>
      <dgm:spPr/>
      <dgm:t>
        <a:bodyPr/>
        <a:lstStyle/>
        <a:p>
          <a:endParaRPr lang="en-US" dirty="0"/>
        </a:p>
      </dgm:t>
    </dgm:pt>
    <dgm:pt modelId="{EA75147F-DECD-46FD-8B3B-A56A4944AD5B}" type="parTrans" cxnId="{DA5A132E-1FE7-46DF-AE8F-5D8F528B0F29}">
      <dgm:prSet/>
      <dgm:spPr/>
      <dgm:t>
        <a:bodyPr/>
        <a:lstStyle/>
        <a:p>
          <a:endParaRPr lang="en-US"/>
        </a:p>
      </dgm:t>
    </dgm:pt>
    <dgm:pt modelId="{C52965FE-95B4-4F9F-A491-62599312B238}" type="sibTrans" cxnId="{DA5A132E-1FE7-46DF-AE8F-5D8F528B0F29}">
      <dgm:prSet/>
      <dgm:spPr/>
      <dgm:t>
        <a:bodyPr/>
        <a:lstStyle/>
        <a:p>
          <a:endParaRPr lang="en-US"/>
        </a:p>
      </dgm:t>
    </dgm:pt>
    <dgm:pt modelId="{0E93B311-5FB4-40C6-B1E2-01655C315715}">
      <dgm:prSet phldrT="[Text]"/>
      <dgm:spPr/>
      <dgm:t>
        <a:bodyPr/>
        <a:lstStyle/>
        <a:p>
          <a:endParaRPr lang="en-US" dirty="0"/>
        </a:p>
      </dgm:t>
    </dgm:pt>
    <dgm:pt modelId="{F3A9FD54-1909-43F4-93C4-C884CD87CFA8}" type="parTrans" cxnId="{B4AABD86-F8C2-49D2-B92D-272CA687E727}">
      <dgm:prSet/>
      <dgm:spPr/>
      <dgm:t>
        <a:bodyPr/>
        <a:lstStyle/>
        <a:p>
          <a:endParaRPr lang="en-US"/>
        </a:p>
      </dgm:t>
    </dgm:pt>
    <dgm:pt modelId="{C4A5E146-5B2E-4833-AC3D-84AC90F2671B}" type="sibTrans" cxnId="{B4AABD86-F8C2-49D2-B92D-272CA687E727}">
      <dgm:prSet/>
      <dgm:spPr/>
      <dgm:t>
        <a:bodyPr/>
        <a:lstStyle/>
        <a:p>
          <a:endParaRPr lang="en-US"/>
        </a:p>
      </dgm:t>
    </dgm:pt>
    <dgm:pt modelId="{74BCE197-6B79-4826-B962-04CD86BDE56D}">
      <dgm:prSet phldrT="[Text]"/>
      <dgm:spPr/>
      <dgm:t>
        <a:bodyPr/>
        <a:lstStyle/>
        <a:p>
          <a:endParaRPr lang="en-US" dirty="0"/>
        </a:p>
      </dgm:t>
    </dgm:pt>
    <dgm:pt modelId="{333FC376-47B7-4416-BAB5-1A47DE7559A8}" type="parTrans" cxnId="{BD31D7D5-8A0B-4984-9137-81DF9EF9F83D}">
      <dgm:prSet/>
      <dgm:spPr/>
      <dgm:t>
        <a:bodyPr/>
        <a:lstStyle/>
        <a:p>
          <a:endParaRPr lang="en-US"/>
        </a:p>
      </dgm:t>
    </dgm:pt>
    <dgm:pt modelId="{A30B0DE4-AEF8-4818-B19A-F24906D3585E}" type="sibTrans" cxnId="{BD31D7D5-8A0B-4984-9137-81DF9EF9F83D}">
      <dgm:prSet/>
      <dgm:spPr/>
      <dgm:t>
        <a:bodyPr/>
        <a:lstStyle/>
        <a:p>
          <a:endParaRPr lang="en-US"/>
        </a:p>
      </dgm:t>
    </dgm:pt>
    <dgm:pt modelId="{559DFFAE-9BB3-4E32-AF27-159A509D5C8E}" type="pres">
      <dgm:prSet presAssocID="{E8D15150-0B6F-440C-9282-7B692B74E167}" presName="Name0" presStyleCnt="0">
        <dgm:presLayoutVars>
          <dgm:dir/>
          <dgm:animLvl val="lvl"/>
          <dgm:resizeHandles val="exact"/>
        </dgm:presLayoutVars>
      </dgm:prSet>
      <dgm:spPr/>
    </dgm:pt>
    <dgm:pt modelId="{5410B924-7635-4B57-8BF6-8CCC54216887}" type="pres">
      <dgm:prSet presAssocID="{68FF6F1D-E7BC-4A92-B7F6-E4E1D2844C8A}" presName="parTxOnly" presStyleLbl="node1" presStyleIdx="0" presStyleCnt="3" custLinFactNeighborX="24194" custLinFactNeighborY="205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55BF1B-E6D1-44BF-A982-2341E6B5D850}" type="pres">
      <dgm:prSet presAssocID="{C52965FE-95B4-4F9F-A491-62599312B238}" presName="parTxOnlySpace" presStyleCnt="0"/>
      <dgm:spPr/>
    </dgm:pt>
    <dgm:pt modelId="{A5E59D9E-5B65-4BBB-AC98-6EA9A7B80EF9}" type="pres">
      <dgm:prSet presAssocID="{0E93B311-5FB4-40C6-B1E2-01655C31571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8AD8BB-655E-4F3B-B57D-FF4D37EF5EF3}" type="pres">
      <dgm:prSet presAssocID="{C4A5E146-5B2E-4833-AC3D-84AC90F2671B}" presName="parTxOnlySpace" presStyleCnt="0"/>
      <dgm:spPr/>
    </dgm:pt>
    <dgm:pt modelId="{CEB6AC28-3770-411A-9BE7-101F2642B4C4}" type="pres">
      <dgm:prSet presAssocID="{74BCE197-6B79-4826-B962-04CD86BDE56D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92C7D4B-1540-433A-9F13-44348D91CD44}" type="presOf" srcId="{74BCE197-6B79-4826-B962-04CD86BDE56D}" destId="{CEB6AC28-3770-411A-9BE7-101F2642B4C4}" srcOrd="0" destOrd="0" presId="urn:microsoft.com/office/officeart/2005/8/layout/chevron1"/>
    <dgm:cxn modelId="{399BBD83-7A68-4B75-A185-2B05D0361DF3}" type="presOf" srcId="{0E93B311-5FB4-40C6-B1E2-01655C315715}" destId="{A5E59D9E-5B65-4BBB-AC98-6EA9A7B80EF9}" srcOrd="0" destOrd="0" presId="urn:microsoft.com/office/officeart/2005/8/layout/chevron1"/>
    <dgm:cxn modelId="{DA5A132E-1FE7-46DF-AE8F-5D8F528B0F29}" srcId="{E8D15150-0B6F-440C-9282-7B692B74E167}" destId="{68FF6F1D-E7BC-4A92-B7F6-E4E1D2844C8A}" srcOrd="0" destOrd="0" parTransId="{EA75147F-DECD-46FD-8B3B-A56A4944AD5B}" sibTransId="{C52965FE-95B4-4F9F-A491-62599312B238}"/>
    <dgm:cxn modelId="{BD31D7D5-8A0B-4984-9137-81DF9EF9F83D}" srcId="{E8D15150-0B6F-440C-9282-7B692B74E167}" destId="{74BCE197-6B79-4826-B962-04CD86BDE56D}" srcOrd="2" destOrd="0" parTransId="{333FC376-47B7-4416-BAB5-1A47DE7559A8}" sibTransId="{A30B0DE4-AEF8-4818-B19A-F24906D3585E}"/>
    <dgm:cxn modelId="{B4AABD86-F8C2-49D2-B92D-272CA687E727}" srcId="{E8D15150-0B6F-440C-9282-7B692B74E167}" destId="{0E93B311-5FB4-40C6-B1E2-01655C315715}" srcOrd="1" destOrd="0" parTransId="{F3A9FD54-1909-43F4-93C4-C884CD87CFA8}" sibTransId="{C4A5E146-5B2E-4833-AC3D-84AC90F2671B}"/>
    <dgm:cxn modelId="{32D6EE09-B01C-4A09-B9A1-3796E8C8DC38}" type="presOf" srcId="{68FF6F1D-E7BC-4A92-B7F6-E4E1D2844C8A}" destId="{5410B924-7635-4B57-8BF6-8CCC54216887}" srcOrd="0" destOrd="0" presId="urn:microsoft.com/office/officeart/2005/8/layout/chevron1"/>
    <dgm:cxn modelId="{6AE514C2-C293-40A8-AF5E-D29E6697B0F0}" type="presOf" srcId="{E8D15150-0B6F-440C-9282-7B692B74E167}" destId="{559DFFAE-9BB3-4E32-AF27-159A509D5C8E}" srcOrd="0" destOrd="0" presId="urn:microsoft.com/office/officeart/2005/8/layout/chevron1"/>
    <dgm:cxn modelId="{264E8985-C32A-44BD-928A-FCF431B5C4D4}" type="presParOf" srcId="{559DFFAE-9BB3-4E32-AF27-159A509D5C8E}" destId="{5410B924-7635-4B57-8BF6-8CCC54216887}" srcOrd="0" destOrd="0" presId="urn:microsoft.com/office/officeart/2005/8/layout/chevron1"/>
    <dgm:cxn modelId="{FB65DF08-2DDB-4688-AF83-2D2FF9BCAA6B}" type="presParOf" srcId="{559DFFAE-9BB3-4E32-AF27-159A509D5C8E}" destId="{C355BF1B-E6D1-44BF-A982-2341E6B5D850}" srcOrd="1" destOrd="0" presId="urn:microsoft.com/office/officeart/2005/8/layout/chevron1"/>
    <dgm:cxn modelId="{CBF5E00E-ACDC-436D-9D43-9A7D33230E49}" type="presParOf" srcId="{559DFFAE-9BB3-4E32-AF27-159A509D5C8E}" destId="{A5E59D9E-5B65-4BBB-AC98-6EA9A7B80EF9}" srcOrd="2" destOrd="0" presId="urn:microsoft.com/office/officeart/2005/8/layout/chevron1"/>
    <dgm:cxn modelId="{36CB8DAC-8A16-4E2A-AD61-BE4044A3D0C1}" type="presParOf" srcId="{559DFFAE-9BB3-4E32-AF27-159A509D5C8E}" destId="{F38AD8BB-655E-4F3B-B57D-FF4D37EF5EF3}" srcOrd="3" destOrd="0" presId="urn:microsoft.com/office/officeart/2005/8/layout/chevron1"/>
    <dgm:cxn modelId="{54013F55-AAA8-42E6-ACA0-47C7E1BD84DA}" type="presParOf" srcId="{559DFFAE-9BB3-4E32-AF27-159A509D5C8E}" destId="{CEB6AC28-3770-411A-9BE7-101F2642B4C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8D15150-0B6F-440C-9282-7B692B74E16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68FF6F1D-E7BC-4A92-B7F6-E4E1D2844C8A}">
      <dgm:prSet phldrT="[Text]"/>
      <dgm:spPr/>
      <dgm:t>
        <a:bodyPr/>
        <a:lstStyle/>
        <a:p>
          <a:endParaRPr lang="en-US" dirty="0"/>
        </a:p>
      </dgm:t>
    </dgm:pt>
    <dgm:pt modelId="{EA75147F-DECD-46FD-8B3B-A56A4944AD5B}" type="parTrans" cxnId="{DA5A132E-1FE7-46DF-AE8F-5D8F528B0F29}">
      <dgm:prSet/>
      <dgm:spPr/>
      <dgm:t>
        <a:bodyPr/>
        <a:lstStyle/>
        <a:p>
          <a:endParaRPr lang="en-US"/>
        </a:p>
      </dgm:t>
    </dgm:pt>
    <dgm:pt modelId="{C52965FE-95B4-4F9F-A491-62599312B238}" type="sibTrans" cxnId="{DA5A132E-1FE7-46DF-AE8F-5D8F528B0F29}">
      <dgm:prSet/>
      <dgm:spPr/>
      <dgm:t>
        <a:bodyPr/>
        <a:lstStyle/>
        <a:p>
          <a:endParaRPr lang="en-US"/>
        </a:p>
      </dgm:t>
    </dgm:pt>
    <dgm:pt modelId="{0E93B311-5FB4-40C6-B1E2-01655C315715}">
      <dgm:prSet phldrT="[Text]"/>
      <dgm:spPr/>
      <dgm:t>
        <a:bodyPr/>
        <a:lstStyle/>
        <a:p>
          <a:endParaRPr lang="en-US" dirty="0"/>
        </a:p>
      </dgm:t>
    </dgm:pt>
    <dgm:pt modelId="{F3A9FD54-1909-43F4-93C4-C884CD87CFA8}" type="parTrans" cxnId="{B4AABD86-F8C2-49D2-B92D-272CA687E727}">
      <dgm:prSet/>
      <dgm:spPr/>
      <dgm:t>
        <a:bodyPr/>
        <a:lstStyle/>
        <a:p>
          <a:endParaRPr lang="en-US"/>
        </a:p>
      </dgm:t>
    </dgm:pt>
    <dgm:pt modelId="{C4A5E146-5B2E-4833-AC3D-84AC90F2671B}" type="sibTrans" cxnId="{B4AABD86-F8C2-49D2-B92D-272CA687E727}">
      <dgm:prSet/>
      <dgm:spPr/>
      <dgm:t>
        <a:bodyPr/>
        <a:lstStyle/>
        <a:p>
          <a:endParaRPr lang="en-US"/>
        </a:p>
      </dgm:t>
    </dgm:pt>
    <dgm:pt modelId="{74BCE197-6B79-4826-B962-04CD86BDE56D}">
      <dgm:prSet phldrT="[Text]"/>
      <dgm:spPr/>
      <dgm:t>
        <a:bodyPr/>
        <a:lstStyle/>
        <a:p>
          <a:endParaRPr lang="en-US" dirty="0"/>
        </a:p>
      </dgm:t>
    </dgm:pt>
    <dgm:pt modelId="{333FC376-47B7-4416-BAB5-1A47DE7559A8}" type="parTrans" cxnId="{BD31D7D5-8A0B-4984-9137-81DF9EF9F83D}">
      <dgm:prSet/>
      <dgm:spPr/>
      <dgm:t>
        <a:bodyPr/>
        <a:lstStyle/>
        <a:p>
          <a:endParaRPr lang="en-US"/>
        </a:p>
      </dgm:t>
    </dgm:pt>
    <dgm:pt modelId="{A30B0DE4-AEF8-4818-B19A-F24906D3585E}" type="sibTrans" cxnId="{BD31D7D5-8A0B-4984-9137-81DF9EF9F83D}">
      <dgm:prSet/>
      <dgm:spPr/>
      <dgm:t>
        <a:bodyPr/>
        <a:lstStyle/>
        <a:p>
          <a:endParaRPr lang="en-US"/>
        </a:p>
      </dgm:t>
    </dgm:pt>
    <dgm:pt modelId="{559DFFAE-9BB3-4E32-AF27-159A509D5C8E}" type="pres">
      <dgm:prSet presAssocID="{E8D15150-0B6F-440C-9282-7B692B74E167}" presName="Name0" presStyleCnt="0">
        <dgm:presLayoutVars>
          <dgm:dir/>
          <dgm:animLvl val="lvl"/>
          <dgm:resizeHandles val="exact"/>
        </dgm:presLayoutVars>
      </dgm:prSet>
      <dgm:spPr/>
    </dgm:pt>
    <dgm:pt modelId="{5410B924-7635-4B57-8BF6-8CCC54216887}" type="pres">
      <dgm:prSet presAssocID="{68FF6F1D-E7BC-4A92-B7F6-E4E1D2844C8A}" presName="parTxOnly" presStyleLbl="node1" presStyleIdx="0" presStyleCnt="3" custLinFactNeighborX="24194" custLinFactNeighborY="205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55BF1B-E6D1-44BF-A982-2341E6B5D850}" type="pres">
      <dgm:prSet presAssocID="{C52965FE-95B4-4F9F-A491-62599312B238}" presName="parTxOnlySpace" presStyleCnt="0"/>
      <dgm:spPr/>
    </dgm:pt>
    <dgm:pt modelId="{A5E59D9E-5B65-4BBB-AC98-6EA9A7B80EF9}" type="pres">
      <dgm:prSet presAssocID="{0E93B311-5FB4-40C6-B1E2-01655C31571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8AD8BB-655E-4F3B-B57D-FF4D37EF5EF3}" type="pres">
      <dgm:prSet presAssocID="{C4A5E146-5B2E-4833-AC3D-84AC90F2671B}" presName="parTxOnlySpace" presStyleCnt="0"/>
      <dgm:spPr/>
    </dgm:pt>
    <dgm:pt modelId="{CEB6AC28-3770-411A-9BE7-101F2642B4C4}" type="pres">
      <dgm:prSet presAssocID="{74BCE197-6B79-4826-B962-04CD86BDE56D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A5A132E-1FE7-46DF-AE8F-5D8F528B0F29}" srcId="{E8D15150-0B6F-440C-9282-7B692B74E167}" destId="{68FF6F1D-E7BC-4A92-B7F6-E4E1D2844C8A}" srcOrd="0" destOrd="0" parTransId="{EA75147F-DECD-46FD-8B3B-A56A4944AD5B}" sibTransId="{C52965FE-95B4-4F9F-A491-62599312B238}"/>
    <dgm:cxn modelId="{C081CB76-5F57-4FB7-833C-B3C5EC553554}" type="presOf" srcId="{0E93B311-5FB4-40C6-B1E2-01655C315715}" destId="{A5E59D9E-5B65-4BBB-AC98-6EA9A7B80EF9}" srcOrd="0" destOrd="0" presId="urn:microsoft.com/office/officeart/2005/8/layout/chevron1"/>
    <dgm:cxn modelId="{B4AABD86-F8C2-49D2-B92D-272CA687E727}" srcId="{E8D15150-0B6F-440C-9282-7B692B74E167}" destId="{0E93B311-5FB4-40C6-B1E2-01655C315715}" srcOrd="1" destOrd="0" parTransId="{F3A9FD54-1909-43F4-93C4-C884CD87CFA8}" sibTransId="{C4A5E146-5B2E-4833-AC3D-84AC90F2671B}"/>
    <dgm:cxn modelId="{BD31D7D5-8A0B-4984-9137-81DF9EF9F83D}" srcId="{E8D15150-0B6F-440C-9282-7B692B74E167}" destId="{74BCE197-6B79-4826-B962-04CD86BDE56D}" srcOrd="2" destOrd="0" parTransId="{333FC376-47B7-4416-BAB5-1A47DE7559A8}" sibTransId="{A30B0DE4-AEF8-4818-B19A-F24906D3585E}"/>
    <dgm:cxn modelId="{63507A88-3EB0-4A87-A2ED-0F71ABC2DBA3}" type="presOf" srcId="{74BCE197-6B79-4826-B962-04CD86BDE56D}" destId="{CEB6AC28-3770-411A-9BE7-101F2642B4C4}" srcOrd="0" destOrd="0" presId="urn:microsoft.com/office/officeart/2005/8/layout/chevron1"/>
    <dgm:cxn modelId="{A46BFDD1-B20A-44F8-BD60-CD24340C3038}" type="presOf" srcId="{E8D15150-0B6F-440C-9282-7B692B74E167}" destId="{559DFFAE-9BB3-4E32-AF27-159A509D5C8E}" srcOrd="0" destOrd="0" presId="urn:microsoft.com/office/officeart/2005/8/layout/chevron1"/>
    <dgm:cxn modelId="{E7C3081B-0AB8-4F54-A0D6-EA3AE76DCF9F}" type="presOf" srcId="{68FF6F1D-E7BC-4A92-B7F6-E4E1D2844C8A}" destId="{5410B924-7635-4B57-8BF6-8CCC54216887}" srcOrd="0" destOrd="0" presId="urn:microsoft.com/office/officeart/2005/8/layout/chevron1"/>
    <dgm:cxn modelId="{37E13D61-0EE8-42C1-8D03-FE0BD36B75EC}" type="presParOf" srcId="{559DFFAE-9BB3-4E32-AF27-159A509D5C8E}" destId="{5410B924-7635-4B57-8BF6-8CCC54216887}" srcOrd="0" destOrd="0" presId="urn:microsoft.com/office/officeart/2005/8/layout/chevron1"/>
    <dgm:cxn modelId="{6BFF684E-5D3B-4DC0-8F26-5E2DBE9DEBD6}" type="presParOf" srcId="{559DFFAE-9BB3-4E32-AF27-159A509D5C8E}" destId="{C355BF1B-E6D1-44BF-A982-2341E6B5D850}" srcOrd="1" destOrd="0" presId="urn:microsoft.com/office/officeart/2005/8/layout/chevron1"/>
    <dgm:cxn modelId="{33AF35F1-FFEF-4E30-97A1-A7E3F01F90AF}" type="presParOf" srcId="{559DFFAE-9BB3-4E32-AF27-159A509D5C8E}" destId="{A5E59D9E-5B65-4BBB-AC98-6EA9A7B80EF9}" srcOrd="2" destOrd="0" presId="urn:microsoft.com/office/officeart/2005/8/layout/chevron1"/>
    <dgm:cxn modelId="{49563CC2-3140-46F9-9FB9-3E08A346FE17}" type="presParOf" srcId="{559DFFAE-9BB3-4E32-AF27-159A509D5C8E}" destId="{F38AD8BB-655E-4F3B-B57D-FF4D37EF5EF3}" srcOrd="3" destOrd="0" presId="urn:microsoft.com/office/officeart/2005/8/layout/chevron1"/>
    <dgm:cxn modelId="{4DE44364-E322-482C-8D61-E1A12067A824}" type="presParOf" srcId="{559DFFAE-9BB3-4E32-AF27-159A509D5C8E}" destId="{CEB6AC28-3770-411A-9BE7-101F2642B4C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8D15150-0B6F-440C-9282-7B692B74E16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68FF6F1D-E7BC-4A92-B7F6-E4E1D2844C8A}">
      <dgm:prSet phldrT="[Text]"/>
      <dgm:spPr/>
      <dgm:t>
        <a:bodyPr/>
        <a:lstStyle/>
        <a:p>
          <a:endParaRPr lang="en-US" dirty="0"/>
        </a:p>
      </dgm:t>
    </dgm:pt>
    <dgm:pt modelId="{EA75147F-DECD-46FD-8B3B-A56A4944AD5B}" type="parTrans" cxnId="{DA5A132E-1FE7-46DF-AE8F-5D8F528B0F29}">
      <dgm:prSet/>
      <dgm:spPr/>
      <dgm:t>
        <a:bodyPr/>
        <a:lstStyle/>
        <a:p>
          <a:endParaRPr lang="en-US"/>
        </a:p>
      </dgm:t>
    </dgm:pt>
    <dgm:pt modelId="{C52965FE-95B4-4F9F-A491-62599312B238}" type="sibTrans" cxnId="{DA5A132E-1FE7-46DF-AE8F-5D8F528B0F29}">
      <dgm:prSet/>
      <dgm:spPr/>
      <dgm:t>
        <a:bodyPr/>
        <a:lstStyle/>
        <a:p>
          <a:endParaRPr lang="en-US"/>
        </a:p>
      </dgm:t>
    </dgm:pt>
    <dgm:pt modelId="{0E93B311-5FB4-40C6-B1E2-01655C315715}">
      <dgm:prSet phldrT="[Text]"/>
      <dgm:spPr/>
      <dgm:t>
        <a:bodyPr/>
        <a:lstStyle/>
        <a:p>
          <a:endParaRPr lang="en-US" dirty="0"/>
        </a:p>
      </dgm:t>
    </dgm:pt>
    <dgm:pt modelId="{F3A9FD54-1909-43F4-93C4-C884CD87CFA8}" type="parTrans" cxnId="{B4AABD86-F8C2-49D2-B92D-272CA687E727}">
      <dgm:prSet/>
      <dgm:spPr/>
      <dgm:t>
        <a:bodyPr/>
        <a:lstStyle/>
        <a:p>
          <a:endParaRPr lang="en-US"/>
        </a:p>
      </dgm:t>
    </dgm:pt>
    <dgm:pt modelId="{C4A5E146-5B2E-4833-AC3D-84AC90F2671B}" type="sibTrans" cxnId="{B4AABD86-F8C2-49D2-B92D-272CA687E727}">
      <dgm:prSet/>
      <dgm:spPr/>
      <dgm:t>
        <a:bodyPr/>
        <a:lstStyle/>
        <a:p>
          <a:endParaRPr lang="en-US"/>
        </a:p>
      </dgm:t>
    </dgm:pt>
    <dgm:pt modelId="{74BCE197-6B79-4826-B962-04CD86BDE56D}">
      <dgm:prSet phldrT="[Text]"/>
      <dgm:spPr/>
      <dgm:t>
        <a:bodyPr/>
        <a:lstStyle/>
        <a:p>
          <a:endParaRPr lang="en-US" dirty="0"/>
        </a:p>
      </dgm:t>
    </dgm:pt>
    <dgm:pt modelId="{333FC376-47B7-4416-BAB5-1A47DE7559A8}" type="parTrans" cxnId="{BD31D7D5-8A0B-4984-9137-81DF9EF9F83D}">
      <dgm:prSet/>
      <dgm:spPr/>
      <dgm:t>
        <a:bodyPr/>
        <a:lstStyle/>
        <a:p>
          <a:endParaRPr lang="en-US"/>
        </a:p>
      </dgm:t>
    </dgm:pt>
    <dgm:pt modelId="{A30B0DE4-AEF8-4818-B19A-F24906D3585E}" type="sibTrans" cxnId="{BD31D7D5-8A0B-4984-9137-81DF9EF9F83D}">
      <dgm:prSet/>
      <dgm:spPr/>
      <dgm:t>
        <a:bodyPr/>
        <a:lstStyle/>
        <a:p>
          <a:endParaRPr lang="en-US"/>
        </a:p>
      </dgm:t>
    </dgm:pt>
    <dgm:pt modelId="{559DFFAE-9BB3-4E32-AF27-159A509D5C8E}" type="pres">
      <dgm:prSet presAssocID="{E8D15150-0B6F-440C-9282-7B692B74E167}" presName="Name0" presStyleCnt="0">
        <dgm:presLayoutVars>
          <dgm:dir/>
          <dgm:animLvl val="lvl"/>
          <dgm:resizeHandles val="exact"/>
        </dgm:presLayoutVars>
      </dgm:prSet>
      <dgm:spPr/>
    </dgm:pt>
    <dgm:pt modelId="{5410B924-7635-4B57-8BF6-8CCC54216887}" type="pres">
      <dgm:prSet presAssocID="{68FF6F1D-E7BC-4A92-B7F6-E4E1D2844C8A}" presName="parTxOnly" presStyleLbl="node1" presStyleIdx="0" presStyleCnt="3" custLinFactNeighborX="24194" custLinFactNeighborY="205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55BF1B-E6D1-44BF-A982-2341E6B5D850}" type="pres">
      <dgm:prSet presAssocID="{C52965FE-95B4-4F9F-A491-62599312B238}" presName="parTxOnlySpace" presStyleCnt="0"/>
      <dgm:spPr/>
    </dgm:pt>
    <dgm:pt modelId="{A5E59D9E-5B65-4BBB-AC98-6EA9A7B80EF9}" type="pres">
      <dgm:prSet presAssocID="{0E93B311-5FB4-40C6-B1E2-01655C31571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8AD8BB-655E-4F3B-B57D-FF4D37EF5EF3}" type="pres">
      <dgm:prSet presAssocID="{C4A5E146-5B2E-4833-AC3D-84AC90F2671B}" presName="parTxOnlySpace" presStyleCnt="0"/>
      <dgm:spPr/>
    </dgm:pt>
    <dgm:pt modelId="{CEB6AC28-3770-411A-9BE7-101F2642B4C4}" type="pres">
      <dgm:prSet presAssocID="{74BCE197-6B79-4826-B962-04CD86BDE56D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4BB6325-A294-4E32-9594-8F10922AB58C}" type="presOf" srcId="{68FF6F1D-E7BC-4A92-B7F6-E4E1D2844C8A}" destId="{5410B924-7635-4B57-8BF6-8CCC54216887}" srcOrd="0" destOrd="0" presId="urn:microsoft.com/office/officeart/2005/8/layout/chevron1"/>
    <dgm:cxn modelId="{DA5A132E-1FE7-46DF-AE8F-5D8F528B0F29}" srcId="{E8D15150-0B6F-440C-9282-7B692B74E167}" destId="{68FF6F1D-E7BC-4A92-B7F6-E4E1D2844C8A}" srcOrd="0" destOrd="0" parTransId="{EA75147F-DECD-46FD-8B3B-A56A4944AD5B}" sibTransId="{C52965FE-95B4-4F9F-A491-62599312B238}"/>
    <dgm:cxn modelId="{A88B3C8F-C436-4E15-935A-252B91405D97}" type="presOf" srcId="{0E93B311-5FB4-40C6-B1E2-01655C315715}" destId="{A5E59D9E-5B65-4BBB-AC98-6EA9A7B80EF9}" srcOrd="0" destOrd="0" presId="urn:microsoft.com/office/officeart/2005/8/layout/chevron1"/>
    <dgm:cxn modelId="{01B4DC2E-CFA9-4D37-B5A5-51EADFBDD6B9}" type="presOf" srcId="{E8D15150-0B6F-440C-9282-7B692B74E167}" destId="{559DFFAE-9BB3-4E32-AF27-159A509D5C8E}" srcOrd="0" destOrd="0" presId="urn:microsoft.com/office/officeart/2005/8/layout/chevron1"/>
    <dgm:cxn modelId="{B0F2220E-058A-41B4-8524-5F99C7656001}" type="presOf" srcId="{74BCE197-6B79-4826-B962-04CD86BDE56D}" destId="{CEB6AC28-3770-411A-9BE7-101F2642B4C4}" srcOrd="0" destOrd="0" presId="urn:microsoft.com/office/officeart/2005/8/layout/chevron1"/>
    <dgm:cxn modelId="{B4AABD86-F8C2-49D2-B92D-272CA687E727}" srcId="{E8D15150-0B6F-440C-9282-7B692B74E167}" destId="{0E93B311-5FB4-40C6-B1E2-01655C315715}" srcOrd="1" destOrd="0" parTransId="{F3A9FD54-1909-43F4-93C4-C884CD87CFA8}" sibTransId="{C4A5E146-5B2E-4833-AC3D-84AC90F2671B}"/>
    <dgm:cxn modelId="{BD31D7D5-8A0B-4984-9137-81DF9EF9F83D}" srcId="{E8D15150-0B6F-440C-9282-7B692B74E167}" destId="{74BCE197-6B79-4826-B962-04CD86BDE56D}" srcOrd="2" destOrd="0" parTransId="{333FC376-47B7-4416-BAB5-1A47DE7559A8}" sibTransId="{A30B0DE4-AEF8-4818-B19A-F24906D3585E}"/>
    <dgm:cxn modelId="{FD131ACA-4C3B-441B-969B-E1C5E6A3C799}" type="presParOf" srcId="{559DFFAE-9BB3-4E32-AF27-159A509D5C8E}" destId="{5410B924-7635-4B57-8BF6-8CCC54216887}" srcOrd="0" destOrd="0" presId="urn:microsoft.com/office/officeart/2005/8/layout/chevron1"/>
    <dgm:cxn modelId="{8D7371C9-92BA-482A-AA33-AFB80A8C8D1F}" type="presParOf" srcId="{559DFFAE-9BB3-4E32-AF27-159A509D5C8E}" destId="{C355BF1B-E6D1-44BF-A982-2341E6B5D850}" srcOrd="1" destOrd="0" presId="urn:microsoft.com/office/officeart/2005/8/layout/chevron1"/>
    <dgm:cxn modelId="{467C8A2A-AC8B-4069-B52B-DC1BC91C2792}" type="presParOf" srcId="{559DFFAE-9BB3-4E32-AF27-159A509D5C8E}" destId="{A5E59D9E-5B65-4BBB-AC98-6EA9A7B80EF9}" srcOrd="2" destOrd="0" presId="urn:microsoft.com/office/officeart/2005/8/layout/chevron1"/>
    <dgm:cxn modelId="{112714A6-CEFD-4B74-9E10-B9B31759B049}" type="presParOf" srcId="{559DFFAE-9BB3-4E32-AF27-159A509D5C8E}" destId="{F38AD8BB-655E-4F3B-B57D-FF4D37EF5EF3}" srcOrd="3" destOrd="0" presId="urn:microsoft.com/office/officeart/2005/8/layout/chevron1"/>
    <dgm:cxn modelId="{E51DC179-E207-4AC5-9FD1-B64659D99391}" type="presParOf" srcId="{559DFFAE-9BB3-4E32-AF27-159A509D5C8E}" destId="{CEB6AC28-3770-411A-9BE7-101F2642B4C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8D15150-0B6F-440C-9282-7B692B74E16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68FF6F1D-E7BC-4A92-B7F6-E4E1D2844C8A}">
      <dgm:prSet phldrT="[Text]"/>
      <dgm:spPr/>
      <dgm:t>
        <a:bodyPr/>
        <a:lstStyle/>
        <a:p>
          <a:endParaRPr lang="en-US" dirty="0"/>
        </a:p>
      </dgm:t>
    </dgm:pt>
    <dgm:pt modelId="{EA75147F-DECD-46FD-8B3B-A56A4944AD5B}" type="parTrans" cxnId="{DA5A132E-1FE7-46DF-AE8F-5D8F528B0F29}">
      <dgm:prSet/>
      <dgm:spPr/>
      <dgm:t>
        <a:bodyPr/>
        <a:lstStyle/>
        <a:p>
          <a:endParaRPr lang="en-US"/>
        </a:p>
      </dgm:t>
    </dgm:pt>
    <dgm:pt modelId="{C52965FE-95B4-4F9F-A491-62599312B238}" type="sibTrans" cxnId="{DA5A132E-1FE7-46DF-AE8F-5D8F528B0F29}">
      <dgm:prSet/>
      <dgm:spPr/>
      <dgm:t>
        <a:bodyPr/>
        <a:lstStyle/>
        <a:p>
          <a:endParaRPr lang="en-US"/>
        </a:p>
      </dgm:t>
    </dgm:pt>
    <dgm:pt modelId="{0E93B311-5FB4-40C6-B1E2-01655C315715}">
      <dgm:prSet phldrT="[Text]"/>
      <dgm:spPr/>
      <dgm:t>
        <a:bodyPr/>
        <a:lstStyle/>
        <a:p>
          <a:endParaRPr lang="en-US" dirty="0"/>
        </a:p>
      </dgm:t>
    </dgm:pt>
    <dgm:pt modelId="{F3A9FD54-1909-43F4-93C4-C884CD87CFA8}" type="parTrans" cxnId="{B4AABD86-F8C2-49D2-B92D-272CA687E727}">
      <dgm:prSet/>
      <dgm:spPr/>
      <dgm:t>
        <a:bodyPr/>
        <a:lstStyle/>
        <a:p>
          <a:endParaRPr lang="en-US"/>
        </a:p>
      </dgm:t>
    </dgm:pt>
    <dgm:pt modelId="{C4A5E146-5B2E-4833-AC3D-84AC90F2671B}" type="sibTrans" cxnId="{B4AABD86-F8C2-49D2-B92D-272CA687E727}">
      <dgm:prSet/>
      <dgm:spPr/>
      <dgm:t>
        <a:bodyPr/>
        <a:lstStyle/>
        <a:p>
          <a:endParaRPr lang="en-US"/>
        </a:p>
      </dgm:t>
    </dgm:pt>
    <dgm:pt modelId="{74BCE197-6B79-4826-B962-04CD86BDE56D}">
      <dgm:prSet phldrT="[Text]"/>
      <dgm:spPr/>
      <dgm:t>
        <a:bodyPr/>
        <a:lstStyle/>
        <a:p>
          <a:endParaRPr lang="en-US" dirty="0"/>
        </a:p>
      </dgm:t>
    </dgm:pt>
    <dgm:pt modelId="{333FC376-47B7-4416-BAB5-1A47DE7559A8}" type="parTrans" cxnId="{BD31D7D5-8A0B-4984-9137-81DF9EF9F83D}">
      <dgm:prSet/>
      <dgm:spPr/>
      <dgm:t>
        <a:bodyPr/>
        <a:lstStyle/>
        <a:p>
          <a:endParaRPr lang="en-US"/>
        </a:p>
      </dgm:t>
    </dgm:pt>
    <dgm:pt modelId="{A30B0DE4-AEF8-4818-B19A-F24906D3585E}" type="sibTrans" cxnId="{BD31D7D5-8A0B-4984-9137-81DF9EF9F83D}">
      <dgm:prSet/>
      <dgm:spPr/>
      <dgm:t>
        <a:bodyPr/>
        <a:lstStyle/>
        <a:p>
          <a:endParaRPr lang="en-US"/>
        </a:p>
      </dgm:t>
    </dgm:pt>
    <dgm:pt modelId="{559DFFAE-9BB3-4E32-AF27-159A509D5C8E}" type="pres">
      <dgm:prSet presAssocID="{E8D15150-0B6F-440C-9282-7B692B74E167}" presName="Name0" presStyleCnt="0">
        <dgm:presLayoutVars>
          <dgm:dir/>
          <dgm:animLvl val="lvl"/>
          <dgm:resizeHandles val="exact"/>
        </dgm:presLayoutVars>
      </dgm:prSet>
      <dgm:spPr/>
    </dgm:pt>
    <dgm:pt modelId="{5410B924-7635-4B57-8BF6-8CCC54216887}" type="pres">
      <dgm:prSet presAssocID="{68FF6F1D-E7BC-4A92-B7F6-E4E1D2844C8A}" presName="parTxOnly" presStyleLbl="node1" presStyleIdx="0" presStyleCnt="3" custLinFactNeighborX="24194" custLinFactNeighborY="205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55BF1B-E6D1-44BF-A982-2341E6B5D850}" type="pres">
      <dgm:prSet presAssocID="{C52965FE-95B4-4F9F-A491-62599312B238}" presName="parTxOnlySpace" presStyleCnt="0"/>
      <dgm:spPr/>
    </dgm:pt>
    <dgm:pt modelId="{A5E59D9E-5B65-4BBB-AC98-6EA9A7B80EF9}" type="pres">
      <dgm:prSet presAssocID="{0E93B311-5FB4-40C6-B1E2-01655C31571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8AD8BB-655E-4F3B-B57D-FF4D37EF5EF3}" type="pres">
      <dgm:prSet presAssocID="{C4A5E146-5B2E-4833-AC3D-84AC90F2671B}" presName="parTxOnlySpace" presStyleCnt="0"/>
      <dgm:spPr/>
    </dgm:pt>
    <dgm:pt modelId="{CEB6AC28-3770-411A-9BE7-101F2642B4C4}" type="pres">
      <dgm:prSet presAssocID="{74BCE197-6B79-4826-B962-04CD86BDE56D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A5A132E-1FE7-46DF-AE8F-5D8F528B0F29}" srcId="{E8D15150-0B6F-440C-9282-7B692B74E167}" destId="{68FF6F1D-E7BC-4A92-B7F6-E4E1D2844C8A}" srcOrd="0" destOrd="0" parTransId="{EA75147F-DECD-46FD-8B3B-A56A4944AD5B}" sibTransId="{C52965FE-95B4-4F9F-A491-62599312B238}"/>
    <dgm:cxn modelId="{6695E4E2-891C-4A36-A157-92D9E4323124}" type="presOf" srcId="{68FF6F1D-E7BC-4A92-B7F6-E4E1D2844C8A}" destId="{5410B924-7635-4B57-8BF6-8CCC54216887}" srcOrd="0" destOrd="0" presId="urn:microsoft.com/office/officeart/2005/8/layout/chevron1"/>
    <dgm:cxn modelId="{29A3FC43-2C85-44B6-8203-CE7C8284B750}" type="presOf" srcId="{74BCE197-6B79-4826-B962-04CD86BDE56D}" destId="{CEB6AC28-3770-411A-9BE7-101F2642B4C4}" srcOrd="0" destOrd="0" presId="urn:microsoft.com/office/officeart/2005/8/layout/chevron1"/>
    <dgm:cxn modelId="{B4AABD86-F8C2-49D2-B92D-272CA687E727}" srcId="{E8D15150-0B6F-440C-9282-7B692B74E167}" destId="{0E93B311-5FB4-40C6-B1E2-01655C315715}" srcOrd="1" destOrd="0" parTransId="{F3A9FD54-1909-43F4-93C4-C884CD87CFA8}" sibTransId="{C4A5E146-5B2E-4833-AC3D-84AC90F2671B}"/>
    <dgm:cxn modelId="{BD31D7D5-8A0B-4984-9137-81DF9EF9F83D}" srcId="{E8D15150-0B6F-440C-9282-7B692B74E167}" destId="{74BCE197-6B79-4826-B962-04CD86BDE56D}" srcOrd="2" destOrd="0" parTransId="{333FC376-47B7-4416-BAB5-1A47DE7559A8}" sibTransId="{A30B0DE4-AEF8-4818-B19A-F24906D3585E}"/>
    <dgm:cxn modelId="{8E4C6E48-89F5-4FA1-906B-40B25EBC760C}" type="presOf" srcId="{0E93B311-5FB4-40C6-B1E2-01655C315715}" destId="{A5E59D9E-5B65-4BBB-AC98-6EA9A7B80EF9}" srcOrd="0" destOrd="0" presId="urn:microsoft.com/office/officeart/2005/8/layout/chevron1"/>
    <dgm:cxn modelId="{389003C3-88D4-44F4-817B-ECB35733463A}" type="presOf" srcId="{E8D15150-0B6F-440C-9282-7B692B74E167}" destId="{559DFFAE-9BB3-4E32-AF27-159A509D5C8E}" srcOrd="0" destOrd="0" presId="urn:microsoft.com/office/officeart/2005/8/layout/chevron1"/>
    <dgm:cxn modelId="{2FC6D450-CB9C-480A-BC12-4DB56A12DAF9}" type="presParOf" srcId="{559DFFAE-9BB3-4E32-AF27-159A509D5C8E}" destId="{5410B924-7635-4B57-8BF6-8CCC54216887}" srcOrd="0" destOrd="0" presId="urn:microsoft.com/office/officeart/2005/8/layout/chevron1"/>
    <dgm:cxn modelId="{72F0398C-311C-4EE5-A36D-788D1298F15A}" type="presParOf" srcId="{559DFFAE-9BB3-4E32-AF27-159A509D5C8E}" destId="{C355BF1B-E6D1-44BF-A982-2341E6B5D850}" srcOrd="1" destOrd="0" presId="urn:microsoft.com/office/officeart/2005/8/layout/chevron1"/>
    <dgm:cxn modelId="{9659AAB7-63DB-4D09-826F-DF5A439925B9}" type="presParOf" srcId="{559DFFAE-9BB3-4E32-AF27-159A509D5C8E}" destId="{A5E59D9E-5B65-4BBB-AC98-6EA9A7B80EF9}" srcOrd="2" destOrd="0" presId="urn:microsoft.com/office/officeart/2005/8/layout/chevron1"/>
    <dgm:cxn modelId="{09790E37-D3F1-4386-99D3-94A163C5ADA3}" type="presParOf" srcId="{559DFFAE-9BB3-4E32-AF27-159A509D5C8E}" destId="{F38AD8BB-655E-4F3B-B57D-FF4D37EF5EF3}" srcOrd="3" destOrd="0" presId="urn:microsoft.com/office/officeart/2005/8/layout/chevron1"/>
    <dgm:cxn modelId="{83229CBE-6148-48F4-B2F3-3D75E33D4965}" type="presParOf" srcId="{559DFFAE-9BB3-4E32-AF27-159A509D5C8E}" destId="{CEB6AC28-3770-411A-9BE7-101F2642B4C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32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8D15150-0B6F-440C-9282-7B692B74E16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68FF6F1D-E7BC-4A92-B7F6-E4E1D2844C8A}">
      <dgm:prSet phldrT="[Text]"/>
      <dgm:spPr/>
      <dgm:t>
        <a:bodyPr/>
        <a:lstStyle/>
        <a:p>
          <a:r>
            <a:rPr lang="en-US" dirty="0" smtClean="0"/>
            <a:t>Measure</a:t>
          </a:r>
          <a:br>
            <a:rPr lang="en-US" dirty="0" smtClean="0"/>
          </a:br>
          <a:r>
            <a:rPr lang="en-US" dirty="0" smtClean="0"/>
            <a:t>Traffic</a:t>
          </a:r>
          <a:endParaRPr lang="en-US" dirty="0"/>
        </a:p>
      </dgm:t>
    </dgm:pt>
    <dgm:pt modelId="{EA75147F-DECD-46FD-8B3B-A56A4944AD5B}" type="parTrans" cxnId="{DA5A132E-1FE7-46DF-AE8F-5D8F528B0F29}">
      <dgm:prSet/>
      <dgm:spPr/>
      <dgm:t>
        <a:bodyPr/>
        <a:lstStyle/>
        <a:p>
          <a:endParaRPr lang="en-US"/>
        </a:p>
      </dgm:t>
    </dgm:pt>
    <dgm:pt modelId="{C52965FE-95B4-4F9F-A491-62599312B238}" type="sibTrans" cxnId="{DA5A132E-1FE7-46DF-AE8F-5D8F528B0F29}">
      <dgm:prSet/>
      <dgm:spPr/>
      <dgm:t>
        <a:bodyPr/>
        <a:lstStyle/>
        <a:p>
          <a:endParaRPr lang="en-US"/>
        </a:p>
      </dgm:t>
    </dgm:pt>
    <dgm:pt modelId="{0E93B311-5FB4-40C6-B1E2-01655C315715}">
      <dgm:prSet phldrT="[Text]"/>
      <dgm:spPr/>
      <dgm:t>
        <a:bodyPr/>
        <a:lstStyle/>
        <a:p>
          <a:r>
            <a:rPr lang="en-US" dirty="0" smtClean="0"/>
            <a:t>Track</a:t>
          </a:r>
          <a:br>
            <a:rPr lang="en-US" dirty="0" smtClean="0"/>
          </a:br>
          <a:r>
            <a:rPr lang="en-US" dirty="0" smtClean="0"/>
            <a:t>Replica Set</a:t>
          </a:r>
          <a:endParaRPr lang="en-US" dirty="0"/>
        </a:p>
      </dgm:t>
    </dgm:pt>
    <dgm:pt modelId="{F3A9FD54-1909-43F4-93C4-C884CD87CFA8}" type="parTrans" cxnId="{B4AABD86-F8C2-49D2-B92D-272CA687E727}">
      <dgm:prSet/>
      <dgm:spPr/>
      <dgm:t>
        <a:bodyPr/>
        <a:lstStyle/>
        <a:p>
          <a:endParaRPr lang="en-US"/>
        </a:p>
      </dgm:t>
    </dgm:pt>
    <dgm:pt modelId="{C4A5E146-5B2E-4833-AC3D-84AC90F2671B}" type="sibTrans" cxnId="{B4AABD86-F8C2-49D2-B92D-272CA687E727}">
      <dgm:prSet/>
      <dgm:spPr/>
      <dgm:t>
        <a:bodyPr/>
        <a:lstStyle/>
        <a:p>
          <a:endParaRPr lang="en-US"/>
        </a:p>
      </dgm:t>
    </dgm:pt>
    <dgm:pt modelId="{74BCE197-6B79-4826-B962-04CD86BDE56D}">
      <dgm:prSet phldrT="[Text]"/>
      <dgm:spPr/>
      <dgm:t>
        <a:bodyPr/>
        <a:lstStyle/>
        <a:p>
          <a:r>
            <a:rPr lang="en-US" dirty="0" smtClean="0"/>
            <a:t>Calculate</a:t>
          </a:r>
          <a:br>
            <a:rPr lang="en-US" dirty="0" smtClean="0"/>
          </a:br>
          <a:r>
            <a:rPr lang="en-US" dirty="0" smtClean="0"/>
            <a:t>Optimal Assignment</a:t>
          </a:r>
          <a:endParaRPr lang="en-US" dirty="0"/>
        </a:p>
      </dgm:t>
    </dgm:pt>
    <dgm:pt modelId="{333FC376-47B7-4416-BAB5-1A47DE7559A8}" type="parTrans" cxnId="{BD31D7D5-8A0B-4984-9137-81DF9EF9F83D}">
      <dgm:prSet/>
      <dgm:spPr/>
      <dgm:t>
        <a:bodyPr/>
        <a:lstStyle/>
        <a:p>
          <a:endParaRPr lang="en-US"/>
        </a:p>
      </dgm:t>
    </dgm:pt>
    <dgm:pt modelId="{A30B0DE4-AEF8-4818-B19A-F24906D3585E}" type="sibTrans" cxnId="{BD31D7D5-8A0B-4984-9137-81DF9EF9F83D}">
      <dgm:prSet/>
      <dgm:spPr/>
      <dgm:t>
        <a:bodyPr/>
        <a:lstStyle/>
        <a:p>
          <a:endParaRPr lang="en-US"/>
        </a:p>
      </dgm:t>
    </dgm:pt>
    <dgm:pt modelId="{559DFFAE-9BB3-4E32-AF27-159A509D5C8E}" type="pres">
      <dgm:prSet presAssocID="{E8D15150-0B6F-440C-9282-7B692B74E167}" presName="Name0" presStyleCnt="0">
        <dgm:presLayoutVars>
          <dgm:dir/>
          <dgm:animLvl val="lvl"/>
          <dgm:resizeHandles val="exact"/>
        </dgm:presLayoutVars>
      </dgm:prSet>
      <dgm:spPr/>
    </dgm:pt>
    <dgm:pt modelId="{5410B924-7635-4B57-8BF6-8CCC54216887}" type="pres">
      <dgm:prSet presAssocID="{68FF6F1D-E7BC-4A92-B7F6-E4E1D2844C8A}" presName="parTxOnly" presStyleLbl="node1" presStyleIdx="0" presStyleCnt="3" custLinFactNeighborX="24194" custLinFactNeighborY="205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55BF1B-E6D1-44BF-A982-2341E6B5D850}" type="pres">
      <dgm:prSet presAssocID="{C52965FE-95B4-4F9F-A491-62599312B238}" presName="parTxOnlySpace" presStyleCnt="0"/>
      <dgm:spPr/>
    </dgm:pt>
    <dgm:pt modelId="{A5E59D9E-5B65-4BBB-AC98-6EA9A7B80EF9}" type="pres">
      <dgm:prSet presAssocID="{0E93B311-5FB4-40C6-B1E2-01655C31571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8AD8BB-655E-4F3B-B57D-FF4D37EF5EF3}" type="pres">
      <dgm:prSet presAssocID="{C4A5E146-5B2E-4833-AC3D-84AC90F2671B}" presName="parTxOnlySpace" presStyleCnt="0"/>
      <dgm:spPr/>
    </dgm:pt>
    <dgm:pt modelId="{CEB6AC28-3770-411A-9BE7-101F2642B4C4}" type="pres">
      <dgm:prSet presAssocID="{74BCE197-6B79-4826-B962-04CD86BDE56D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603163C-8E6E-4E68-943D-A942414C8D99}" type="presOf" srcId="{0E93B311-5FB4-40C6-B1E2-01655C315715}" destId="{A5E59D9E-5B65-4BBB-AC98-6EA9A7B80EF9}" srcOrd="0" destOrd="0" presId="urn:microsoft.com/office/officeart/2005/8/layout/chevron1"/>
    <dgm:cxn modelId="{6D4A01F3-73AA-42DF-8FDB-45FEFDDD0482}" type="presOf" srcId="{74BCE197-6B79-4826-B962-04CD86BDE56D}" destId="{CEB6AC28-3770-411A-9BE7-101F2642B4C4}" srcOrd="0" destOrd="0" presId="urn:microsoft.com/office/officeart/2005/8/layout/chevron1"/>
    <dgm:cxn modelId="{7E95D894-665E-4760-8A86-5BB706113415}" type="presOf" srcId="{68FF6F1D-E7BC-4A92-B7F6-E4E1D2844C8A}" destId="{5410B924-7635-4B57-8BF6-8CCC54216887}" srcOrd="0" destOrd="0" presId="urn:microsoft.com/office/officeart/2005/8/layout/chevron1"/>
    <dgm:cxn modelId="{DA5A132E-1FE7-46DF-AE8F-5D8F528B0F29}" srcId="{E8D15150-0B6F-440C-9282-7B692B74E167}" destId="{68FF6F1D-E7BC-4A92-B7F6-E4E1D2844C8A}" srcOrd="0" destOrd="0" parTransId="{EA75147F-DECD-46FD-8B3B-A56A4944AD5B}" sibTransId="{C52965FE-95B4-4F9F-A491-62599312B238}"/>
    <dgm:cxn modelId="{B4AABD86-F8C2-49D2-B92D-272CA687E727}" srcId="{E8D15150-0B6F-440C-9282-7B692B74E167}" destId="{0E93B311-5FB4-40C6-B1E2-01655C315715}" srcOrd="1" destOrd="0" parTransId="{F3A9FD54-1909-43F4-93C4-C884CD87CFA8}" sibTransId="{C4A5E146-5B2E-4833-AC3D-84AC90F2671B}"/>
    <dgm:cxn modelId="{E516CB18-CEB3-44D1-9675-C870713BDBDF}" type="presOf" srcId="{E8D15150-0B6F-440C-9282-7B692B74E167}" destId="{559DFFAE-9BB3-4E32-AF27-159A509D5C8E}" srcOrd="0" destOrd="0" presId="urn:microsoft.com/office/officeart/2005/8/layout/chevron1"/>
    <dgm:cxn modelId="{BD31D7D5-8A0B-4984-9137-81DF9EF9F83D}" srcId="{E8D15150-0B6F-440C-9282-7B692B74E167}" destId="{74BCE197-6B79-4826-B962-04CD86BDE56D}" srcOrd="2" destOrd="0" parTransId="{333FC376-47B7-4416-BAB5-1A47DE7559A8}" sibTransId="{A30B0DE4-AEF8-4818-B19A-F24906D3585E}"/>
    <dgm:cxn modelId="{07E9895A-4C12-4006-BD4E-B9D2CEEB5FE1}" type="presParOf" srcId="{559DFFAE-9BB3-4E32-AF27-159A509D5C8E}" destId="{5410B924-7635-4B57-8BF6-8CCC54216887}" srcOrd="0" destOrd="0" presId="urn:microsoft.com/office/officeart/2005/8/layout/chevron1"/>
    <dgm:cxn modelId="{6C4859A2-C99B-4632-B213-6B20B387011B}" type="presParOf" srcId="{559DFFAE-9BB3-4E32-AF27-159A509D5C8E}" destId="{C355BF1B-E6D1-44BF-A982-2341E6B5D850}" srcOrd="1" destOrd="0" presId="urn:microsoft.com/office/officeart/2005/8/layout/chevron1"/>
    <dgm:cxn modelId="{766CEDC8-D18E-4837-AA84-B0F5C0A95A90}" type="presParOf" srcId="{559DFFAE-9BB3-4E32-AF27-159A509D5C8E}" destId="{A5E59D9E-5B65-4BBB-AC98-6EA9A7B80EF9}" srcOrd="2" destOrd="0" presId="urn:microsoft.com/office/officeart/2005/8/layout/chevron1"/>
    <dgm:cxn modelId="{32E3901F-2A55-4A4A-ACD6-86C2BEB53FFF}" type="presParOf" srcId="{559DFFAE-9BB3-4E32-AF27-159A509D5C8E}" destId="{F38AD8BB-655E-4F3B-B57D-FF4D37EF5EF3}" srcOrd="3" destOrd="0" presId="urn:microsoft.com/office/officeart/2005/8/layout/chevron1"/>
    <dgm:cxn modelId="{62B25CF3-1C96-4C1C-9EA1-119284836234}" type="presParOf" srcId="{559DFFAE-9BB3-4E32-AF27-159A509D5C8E}" destId="{CEB6AC28-3770-411A-9BE7-101F2642B4C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3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E8D15150-0B6F-440C-9282-7B692B74E167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68FF6F1D-E7BC-4A92-B7F6-E4E1D2844C8A}">
      <dgm:prSet phldrT="[Text]"/>
      <dgm:spPr/>
      <dgm:t>
        <a:bodyPr/>
        <a:lstStyle/>
        <a:p>
          <a:r>
            <a:rPr lang="en-US" dirty="0" smtClean="0"/>
            <a:t>Measure</a:t>
          </a:r>
          <a:br>
            <a:rPr lang="en-US" dirty="0" smtClean="0"/>
          </a:br>
          <a:r>
            <a:rPr lang="en-US" dirty="0" smtClean="0"/>
            <a:t>Traffic</a:t>
          </a:r>
          <a:endParaRPr lang="en-US" dirty="0"/>
        </a:p>
      </dgm:t>
    </dgm:pt>
    <dgm:pt modelId="{EA75147F-DECD-46FD-8B3B-A56A4944AD5B}" type="parTrans" cxnId="{DA5A132E-1FE7-46DF-AE8F-5D8F528B0F29}">
      <dgm:prSet/>
      <dgm:spPr/>
      <dgm:t>
        <a:bodyPr/>
        <a:lstStyle/>
        <a:p>
          <a:endParaRPr lang="en-US"/>
        </a:p>
      </dgm:t>
    </dgm:pt>
    <dgm:pt modelId="{C52965FE-95B4-4F9F-A491-62599312B238}" type="sibTrans" cxnId="{DA5A132E-1FE7-46DF-AE8F-5D8F528B0F29}">
      <dgm:prSet/>
      <dgm:spPr/>
      <dgm:t>
        <a:bodyPr/>
        <a:lstStyle/>
        <a:p>
          <a:endParaRPr lang="en-US"/>
        </a:p>
      </dgm:t>
    </dgm:pt>
    <dgm:pt modelId="{0E93B311-5FB4-40C6-B1E2-01655C315715}">
      <dgm:prSet phldrT="[Text]"/>
      <dgm:spPr/>
      <dgm:t>
        <a:bodyPr/>
        <a:lstStyle/>
        <a:p>
          <a:r>
            <a:rPr lang="en-US" dirty="0" smtClean="0"/>
            <a:t>Track</a:t>
          </a:r>
          <a:br>
            <a:rPr lang="en-US" dirty="0" smtClean="0"/>
          </a:br>
          <a:r>
            <a:rPr lang="en-US" dirty="0" smtClean="0"/>
            <a:t>Replica Set</a:t>
          </a:r>
          <a:endParaRPr lang="en-US" dirty="0"/>
        </a:p>
      </dgm:t>
    </dgm:pt>
    <dgm:pt modelId="{F3A9FD54-1909-43F4-93C4-C884CD87CFA8}" type="parTrans" cxnId="{B4AABD86-F8C2-49D2-B92D-272CA687E727}">
      <dgm:prSet/>
      <dgm:spPr/>
      <dgm:t>
        <a:bodyPr/>
        <a:lstStyle/>
        <a:p>
          <a:endParaRPr lang="en-US"/>
        </a:p>
      </dgm:t>
    </dgm:pt>
    <dgm:pt modelId="{C4A5E146-5B2E-4833-AC3D-84AC90F2671B}" type="sibTrans" cxnId="{B4AABD86-F8C2-49D2-B92D-272CA687E727}">
      <dgm:prSet/>
      <dgm:spPr/>
      <dgm:t>
        <a:bodyPr/>
        <a:lstStyle/>
        <a:p>
          <a:endParaRPr lang="en-US"/>
        </a:p>
      </dgm:t>
    </dgm:pt>
    <dgm:pt modelId="{74BCE197-6B79-4826-B962-04CD86BDE56D}">
      <dgm:prSet phldrT="[Text]"/>
      <dgm:spPr/>
      <dgm:t>
        <a:bodyPr/>
        <a:lstStyle/>
        <a:p>
          <a:r>
            <a:rPr lang="en-US" dirty="0" smtClean="0"/>
            <a:t>Calculate</a:t>
          </a:r>
          <a:br>
            <a:rPr lang="en-US" dirty="0" smtClean="0"/>
          </a:br>
          <a:r>
            <a:rPr lang="en-US" dirty="0" smtClean="0"/>
            <a:t>Optimal Assignment</a:t>
          </a:r>
          <a:endParaRPr lang="en-US" dirty="0"/>
        </a:p>
      </dgm:t>
    </dgm:pt>
    <dgm:pt modelId="{333FC376-47B7-4416-BAB5-1A47DE7559A8}" type="parTrans" cxnId="{BD31D7D5-8A0B-4984-9137-81DF9EF9F83D}">
      <dgm:prSet/>
      <dgm:spPr/>
      <dgm:t>
        <a:bodyPr/>
        <a:lstStyle/>
        <a:p>
          <a:endParaRPr lang="en-US"/>
        </a:p>
      </dgm:t>
    </dgm:pt>
    <dgm:pt modelId="{A30B0DE4-AEF8-4818-B19A-F24906D3585E}" type="sibTrans" cxnId="{BD31D7D5-8A0B-4984-9137-81DF9EF9F83D}">
      <dgm:prSet/>
      <dgm:spPr/>
      <dgm:t>
        <a:bodyPr/>
        <a:lstStyle/>
        <a:p>
          <a:endParaRPr lang="en-US"/>
        </a:p>
      </dgm:t>
    </dgm:pt>
    <dgm:pt modelId="{559DFFAE-9BB3-4E32-AF27-159A509D5C8E}" type="pres">
      <dgm:prSet presAssocID="{E8D15150-0B6F-440C-9282-7B692B74E167}" presName="Name0" presStyleCnt="0">
        <dgm:presLayoutVars>
          <dgm:dir/>
          <dgm:animLvl val="lvl"/>
          <dgm:resizeHandles val="exact"/>
        </dgm:presLayoutVars>
      </dgm:prSet>
      <dgm:spPr/>
    </dgm:pt>
    <dgm:pt modelId="{5410B924-7635-4B57-8BF6-8CCC54216887}" type="pres">
      <dgm:prSet presAssocID="{68FF6F1D-E7BC-4A92-B7F6-E4E1D2844C8A}" presName="parTxOnly" presStyleLbl="node1" presStyleIdx="0" presStyleCnt="3" custLinFactNeighborX="24194" custLinFactNeighborY="205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55BF1B-E6D1-44BF-A982-2341E6B5D850}" type="pres">
      <dgm:prSet presAssocID="{C52965FE-95B4-4F9F-A491-62599312B238}" presName="parTxOnlySpace" presStyleCnt="0"/>
      <dgm:spPr/>
    </dgm:pt>
    <dgm:pt modelId="{A5E59D9E-5B65-4BBB-AC98-6EA9A7B80EF9}" type="pres">
      <dgm:prSet presAssocID="{0E93B311-5FB4-40C6-B1E2-01655C315715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8AD8BB-655E-4F3B-B57D-FF4D37EF5EF3}" type="pres">
      <dgm:prSet presAssocID="{C4A5E146-5B2E-4833-AC3D-84AC90F2671B}" presName="parTxOnlySpace" presStyleCnt="0"/>
      <dgm:spPr/>
    </dgm:pt>
    <dgm:pt modelId="{CEB6AC28-3770-411A-9BE7-101F2642B4C4}" type="pres">
      <dgm:prSet presAssocID="{74BCE197-6B79-4826-B962-04CD86BDE56D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0B85775-9B85-41E9-ABE2-E2DA28A833E1}" type="presOf" srcId="{74BCE197-6B79-4826-B962-04CD86BDE56D}" destId="{CEB6AC28-3770-411A-9BE7-101F2642B4C4}" srcOrd="0" destOrd="0" presId="urn:microsoft.com/office/officeart/2005/8/layout/chevron1"/>
    <dgm:cxn modelId="{DA5A132E-1FE7-46DF-AE8F-5D8F528B0F29}" srcId="{E8D15150-0B6F-440C-9282-7B692B74E167}" destId="{68FF6F1D-E7BC-4A92-B7F6-E4E1D2844C8A}" srcOrd="0" destOrd="0" parTransId="{EA75147F-DECD-46FD-8B3B-A56A4944AD5B}" sibTransId="{C52965FE-95B4-4F9F-A491-62599312B238}"/>
    <dgm:cxn modelId="{1B8D69F0-357F-4FCC-900A-416275D7FCA3}" type="presOf" srcId="{0E93B311-5FB4-40C6-B1E2-01655C315715}" destId="{A5E59D9E-5B65-4BBB-AC98-6EA9A7B80EF9}" srcOrd="0" destOrd="0" presId="urn:microsoft.com/office/officeart/2005/8/layout/chevron1"/>
    <dgm:cxn modelId="{B4AABD86-F8C2-49D2-B92D-272CA687E727}" srcId="{E8D15150-0B6F-440C-9282-7B692B74E167}" destId="{0E93B311-5FB4-40C6-B1E2-01655C315715}" srcOrd="1" destOrd="0" parTransId="{F3A9FD54-1909-43F4-93C4-C884CD87CFA8}" sibTransId="{C4A5E146-5B2E-4833-AC3D-84AC90F2671B}"/>
    <dgm:cxn modelId="{BD31D7D5-8A0B-4984-9137-81DF9EF9F83D}" srcId="{E8D15150-0B6F-440C-9282-7B692B74E167}" destId="{74BCE197-6B79-4826-B962-04CD86BDE56D}" srcOrd="2" destOrd="0" parTransId="{333FC376-47B7-4416-BAB5-1A47DE7559A8}" sibTransId="{A30B0DE4-AEF8-4818-B19A-F24906D3585E}"/>
    <dgm:cxn modelId="{C56788A4-C7D8-44BF-8078-6E4F2E2325B1}" type="presOf" srcId="{E8D15150-0B6F-440C-9282-7B692B74E167}" destId="{559DFFAE-9BB3-4E32-AF27-159A509D5C8E}" srcOrd="0" destOrd="0" presId="urn:microsoft.com/office/officeart/2005/8/layout/chevron1"/>
    <dgm:cxn modelId="{8AE5E6E9-FC04-4C05-91FB-CCC3F4863EF3}" type="presOf" srcId="{68FF6F1D-E7BC-4A92-B7F6-E4E1D2844C8A}" destId="{5410B924-7635-4B57-8BF6-8CCC54216887}" srcOrd="0" destOrd="0" presId="urn:microsoft.com/office/officeart/2005/8/layout/chevron1"/>
    <dgm:cxn modelId="{6ADFED05-3116-470A-BF99-4A08AB842AF6}" type="presParOf" srcId="{559DFFAE-9BB3-4E32-AF27-159A509D5C8E}" destId="{5410B924-7635-4B57-8BF6-8CCC54216887}" srcOrd="0" destOrd="0" presId="urn:microsoft.com/office/officeart/2005/8/layout/chevron1"/>
    <dgm:cxn modelId="{B8EDB5B6-DF06-4BC7-8990-8DA720463122}" type="presParOf" srcId="{559DFFAE-9BB3-4E32-AF27-159A509D5C8E}" destId="{C355BF1B-E6D1-44BF-A982-2341E6B5D850}" srcOrd="1" destOrd="0" presId="urn:microsoft.com/office/officeart/2005/8/layout/chevron1"/>
    <dgm:cxn modelId="{B8D77D6E-7965-4693-96BC-83A4A5C37D66}" type="presParOf" srcId="{559DFFAE-9BB3-4E32-AF27-159A509D5C8E}" destId="{A5E59D9E-5B65-4BBB-AC98-6EA9A7B80EF9}" srcOrd="2" destOrd="0" presId="urn:microsoft.com/office/officeart/2005/8/layout/chevron1"/>
    <dgm:cxn modelId="{166BD98B-E888-485E-93FF-02CC3A803F52}" type="presParOf" srcId="{559DFFAE-9BB3-4E32-AF27-159A509D5C8E}" destId="{F38AD8BB-655E-4F3B-B57D-FF4D37EF5EF3}" srcOrd="3" destOrd="0" presId="urn:microsoft.com/office/officeart/2005/8/layout/chevron1"/>
    <dgm:cxn modelId="{A14061E0-AE9C-452C-8348-8DA44155D8D8}" type="presParOf" srcId="{559DFFAE-9BB3-4E32-AF27-159A509D5C8E}" destId="{CEB6AC28-3770-411A-9BE7-101F2642B4C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0B924-7635-4B57-8BF6-8CCC54216887}">
      <dsp:nvSpPr>
        <dsp:cNvPr id="0" name=""/>
        <dsp:cNvSpPr/>
      </dsp:nvSpPr>
      <dsp:spPr>
        <a:xfrm>
          <a:off x="76200" y="144779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014" tIns="36005" rIns="36005" bIns="36005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Measure</a:t>
          </a:r>
          <a:br>
            <a:rPr lang="en-US" sz="2700" kern="1200" dirty="0" smtClean="0"/>
          </a:br>
          <a:r>
            <a:rPr lang="en-US" sz="2700" kern="1200" dirty="0" smtClean="0"/>
            <a:t>Traffic</a:t>
          </a:r>
          <a:endParaRPr lang="en-US" sz="2700" kern="1200" dirty="0"/>
        </a:p>
      </dsp:txBody>
      <dsp:txXfrm>
        <a:off x="685443" y="1447797"/>
        <a:ext cx="1827729" cy="1218485"/>
      </dsp:txXfrm>
    </dsp:sp>
    <dsp:sp modelId="{A5E59D9E-5B65-4BBB-AC98-6EA9A7B80EF9}">
      <dsp:nvSpPr>
        <dsp:cNvPr id="0" name=""/>
        <dsp:cNvSpPr/>
      </dsp:nvSpPr>
      <dsp:spPr>
        <a:xfrm>
          <a:off x="2744092" y="142275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014" tIns="36005" rIns="36005" bIns="36005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Track</a:t>
          </a:r>
          <a:br>
            <a:rPr lang="en-US" sz="2700" kern="1200" dirty="0" smtClean="0"/>
          </a:br>
          <a:r>
            <a:rPr lang="en-US" sz="2700" kern="1200" dirty="0" smtClean="0"/>
            <a:t>Replica Set</a:t>
          </a:r>
          <a:endParaRPr lang="en-US" sz="2700" kern="1200" dirty="0"/>
        </a:p>
      </dsp:txBody>
      <dsp:txXfrm>
        <a:off x="3353335" y="1422757"/>
        <a:ext cx="1827729" cy="1218485"/>
      </dsp:txXfrm>
    </dsp:sp>
    <dsp:sp modelId="{CEB6AC28-3770-411A-9BE7-101F2642B4C4}">
      <dsp:nvSpPr>
        <dsp:cNvPr id="0" name=""/>
        <dsp:cNvSpPr/>
      </dsp:nvSpPr>
      <dsp:spPr>
        <a:xfrm>
          <a:off x="5485685" y="142275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014" tIns="36005" rIns="36005" bIns="36005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Calculate</a:t>
          </a:r>
          <a:br>
            <a:rPr lang="en-US" sz="2700" kern="1200" dirty="0" smtClean="0"/>
          </a:br>
          <a:r>
            <a:rPr lang="en-US" sz="2700" kern="1200" dirty="0" smtClean="0"/>
            <a:t>Optimal Assignment</a:t>
          </a:r>
          <a:endParaRPr lang="en-US" sz="2700" kern="1200" dirty="0"/>
        </a:p>
      </dsp:txBody>
      <dsp:txXfrm>
        <a:off x="6094928" y="1422757"/>
        <a:ext cx="1827729" cy="1218485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0B924-7635-4B57-8BF6-8CCC54216887}">
      <dsp:nvSpPr>
        <dsp:cNvPr id="0" name=""/>
        <dsp:cNvSpPr/>
      </dsp:nvSpPr>
      <dsp:spPr>
        <a:xfrm>
          <a:off x="973" y="444134"/>
          <a:ext cx="1186439" cy="47457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 dirty="0"/>
        </a:p>
      </dsp:txBody>
      <dsp:txXfrm>
        <a:off x="238261" y="444134"/>
        <a:ext cx="711864" cy="474575"/>
      </dsp:txXfrm>
    </dsp:sp>
    <dsp:sp modelId="{A5E59D9E-5B65-4BBB-AC98-6EA9A7B80EF9}">
      <dsp:nvSpPr>
        <dsp:cNvPr id="0" name=""/>
        <dsp:cNvSpPr/>
      </dsp:nvSpPr>
      <dsp:spPr>
        <a:xfrm>
          <a:off x="1068768" y="444134"/>
          <a:ext cx="1186439" cy="47457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 dirty="0"/>
        </a:p>
      </dsp:txBody>
      <dsp:txXfrm>
        <a:off x="1306056" y="444134"/>
        <a:ext cx="711864" cy="474575"/>
      </dsp:txXfrm>
    </dsp:sp>
    <dsp:sp modelId="{CEB6AC28-3770-411A-9BE7-101F2642B4C4}">
      <dsp:nvSpPr>
        <dsp:cNvPr id="0" name=""/>
        <dsp:cNvSpPr/>
      </dsp:nvSpPr>
      <dsp:spPr>
        <a:xfrm>
          <a:off x="2136564" y="444134"/>
          <a:ext cx="1186439" cy="47457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 dirty="0"/>
        </a:p>
      </dsp:txBody>
      <dsp:txXfrm>
        <a:off x="2373852" y="444134"/>
        <a:ext cx="711864" cy="47457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0B924-7635-4B57-8BF6-8CCC54216887}">
      <dsp:nvSpPr>
        <dsp:cNvPr id="0" name=""/>
        <dsp:cNvSpPr/>
      </dsp:nvSpPr>
      <dsp:spPr>
        <a:xfrm>
          <a:off x="973" y="444134"/>
          <a:ext cx="1186439" cy="47457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 dirty="0"/>
        </a:p>
      </dsp:txBody>
      <dsp:txXfrm>
        <a:off x="238261" y="444134"/>
        <a:ext cx="711864" cy="474575"/>
      </dsp:txXfrm>
    </dsp:sp>
    <dsp:sp modelId="{A5E59D9E-5B65-4BBB-AC98-6EA9A7B80EF9}">
      <dsp:nvSpPr>
        <dsp:cNvPr id="0" name=""/>
        <dsp:cNvSpPr/>
      </dsp:nvSpPr>
      <dsp:spPr>
        <a:xfrm>
          <a:off x="1068768" y="444134"/>
          <a:ext cx="1186439" cy="47457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 dirty="0"/>
        </a:p>
      </dsp:txBody>
      <dsp:txXfrm>
        <a:off x="1306056" y="444134"/>
        <a:ext cx="711864" cy="474575"/>
      </dsp:txXfrm>
    </dsp:sp>
    <dsp:sp modelId="{CEB6AC28-3770-411A-9BE7-101F2642B4C4}">
      <dsp:nvSpPr>
        <dsp:cNvPr id="0" name=""/>
        <dsp:cNvSpPr/>
      </dsp:nvSpPr>
      <dsp:spPr>
        <a:xfrm>
          <a:off x="2136564" y="444134"/>
          <a:ext cx="1186439" cy="47457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 dirty="0"/>
        </a:p>
      </dsp:txBody>
      <dsp:txXfrm>
        <a:off x="2373852" y="444134"/>
        <a:ext cx="711864" cy="474575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0B924-7635-4B57-8BF6-8CCC54216887}">
      <dsp:nvSpPr>
        <dsp:cNvPr id="0" name=""/>
        <dsp:cNvSpPr/>
      </dsp:nvSpPr>
      <dsp:spPr>
        <a:xfrm>
          <a:off x="973" y="444134"/>
          <a:ext cx="1186439" cy="47457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 dirty="0"/>
        </a:p>
      </dsp:txBody>
      <dsp:txXfrm>
        <a:off x="238261" y="444134"/>
        <a:ext cx="711864" cy="474575"/>
      </dsp:txXfrm>
    </dsp:sp>
    <dsp:sp modelId="{A5E59D9E-5B65-4BBB-AC98-6EA9A7B80EF9}">
      <dsp:nvSpPr>
        <dsp:cNvPr id="0" name=""/>
        <dsp:cNvSpPr/>
      </dsp:nvSpPr>
      <dsp:spPr>
        <a:xfrm>
          <a:off x="1068768" y="444134"/>
          <a:ext cx="1186439" cy="47457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 dirty="0"/>
        </a:p>
      </dsp:txBody>
      <dsp:txXfrm>
        <a:off x="1306056" y="444134"/>
        <a:ext cx="711864" cy="474575"/>
      </dsp:txXfrm>
    </dsp:sp>
    <dsp:sp modelId="{CEB6AC28-3770-411A-9BE7-101F2642B4C4}">
      <dsp:nvSpPr>
        <dsp:cNvPr id="0" name=""/>
        <dsp:cNvSpPr/>
      </dsp:nvSpPr>
      <dsp:spPr>
        <a:xfrm>
          <a:off x="2136564" y="444134"/>
          <a:ext cx="1186439" cy="47457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 dirty="0"/>
        </a:p>
      </dsp:txBody>
      <dsp:txXfrm>
        <a:off x="2373852" y="444134"/>
        <a:ext cx="711864" cy="474575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0B924-7635-4B57-8BF6-8CCC54216887}">
      <dsp:nvSpPr>
        <dsp:cNvPr id="0" name=""/>
        <dsp:cNvSpPr/>
      </dsp:nvSpPr>
      <dsp:spPr>
        <a:xfrm>
          <a:off x="781" y="356352"/>
          <a:ext cx="951941" cy="38077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 dirty="0"/>
        </a:p>
      </dsp:txBody>
      <dsp:txXfrm>
        <a:off x="191169" y="356352"/>
        <a:ext cx="571165" cy="380776"/>
      </dsp:txXfrm>
    </dsp:sp>
    <dsp:sp modelId="{A5E59D9E-5B65-4BBB-AC98-6EA9A7B80EF9}">
      <dsp:nvSpPr>
        <dsp:cNvPr id="0" name=""/>
        <dsp:cNvSpPr/>
      </dsp:nvSpPr>
      <dsp:spPr>
        <a:xfrm>
          <a:off x="857529" y="356352"/>
          <a:ext cx="951941" cy="38077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 dirty="0"/>
        </a:p>
      </dsp:txBody>
      <dsp:txXfrm>
        <a:off x="1047917" y="356352"/>
        <a:ext cx="571165" cy="380776"/>
      </dsp:txXfrm>
    </dsp:sp>
    <dsp:sp modelId="{CEB6AC28-3770-411A-9BE7-101F2642B4C4}">
      <dsp:nvSpPr>
        <dsp:cNvPr id="0" name=""/>
        <dsp:cNvSpPr/>
      </dsp:nvSpPr>
      <dsp:spPr>
        <a:xfrm>
          <a:off x="1714276" y="356352"/>
          <a:ext cx="951941" cy="38077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 dirty="0"/>
        </a:p>
      </dsp:txBody>
      <dsp:txXfrm>
        <a:off x="1904664" y="356352"/>
        <a:ext cx="571165" cy="380776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0B924-7635-4B57-8BF6-8CCC54216887}">
      <dsp:nvSpPr>
        <dsp:cNvPr id="0" name=""/>
        <dsp:cNvSpPr/>
      </dsp:nvSpPr>
      <dsp:spPr>
        <a:xfrm>
          <a:off x="781" y="356352"/>
          <a:ext cx="951941" cy="38077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 dirty="0"/>
        </a:p>
      </dsp:txBody>
      <dsp:txXfrm>
        <a:off x="191169" y="356352"/>
        <a:ext cx="571165" cy="380776"/>
      </dsp:txXfrm>
    </dsp:sp>
    <dsp:sp modelId="{A5E59D9E-5B65-4BBB-AC98-6EA9A7B80EF9}">
      <dsp:nvSpPr>
        <dsp:cNvPr id="0" name=""/>
        <dsp:cNvSpPr/>
      </dsp:nvSpPr>
      <dsp:spPr>
        <a:xfrm>
          <a:off x="857529" y="356352"/>
          <a:ext cx="951941" cy="38077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 dirty="0"/>
        </a:p>
      </dsp:txBody>
      <dsp:txXfrm>
        <a:off x="1047917" y="356352"/>
        <a:ext cx="571165" cy="380776"/>
      </dsp:txXfrm>
    </dsp:sp>
    <dsp:sp modelId="{CEB6AC28-3770-411A-9BE7-101F2642B4C4}">
      <dsp:nvSpPr>
        <dsp:cNvPr id="0" name=""/>
        <dsp:cNvSpPr/>
      </dsp:nvSpPr>
      <dsp:spPr>
        <a:xfrm>
          <a:off x="1714276" y="356352"/>
          <a:ext cx="951941" cy="38077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 dirty="0"/>
        </a:p>
      </dsp:txBody>
      <dsp:txXfrm>
        <a:off x="1904664" y="356352"/>
        <a:ext cx="571165" cy="380776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0B924-7635-4B57-8BF6-8CCC54216887}">
      <dsp:nvSpPr>
        <dsp:cNvPr id="0" name=""/>
        <dsp:cNvSpPr/>
      </dsp:nvSpPr>
      <dsp:spPr>
        <a:xfrm>
          <a:off x="781" y="356352"/>
          <a:ext cx="951941" cy="38077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 dirty="0"/>
        </a:p>
      </dsp:txBody>
      <dsp:txXfrm>
        <a:off x="191169" y="356352"/>
        <a:ext cx="571165" cy="380776"/>
      </dsp:txXfrm>
    </dsp:sp>
    <dsp:sp modelId="{A5E59D9E-5B65-4BBB-AC98-6EA9A7B80EF9}">
      <dsp:nvSpPr>
        <dsp:cNvPr id="0" name=""/>
        <dsp:cNvSpPr/>
      </dsp:nvSpPr>
      <dsp:spPr>
        <a:xfrm>
          <a:off x="857529" y="356352"/>
          <a:ext cx="951941" cy="38077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 dirty="0"/>
        </a:p>
      </dsp:txBody>
      <dsp:txXfrm>
        <a:off x="1047917" y="356352"/>
        <a:ext cx="571165" cy="380776"/>
      </dsp:txXfrm>
    </dsp:sp>
    <dsp:sp modelId="{CEB6AC28-3770-411A-9BE7-101F2642B4C4}">
      <dsp:nvSpPr>
        <dsp:cNvPr id="0" name=""/>
        <dsp:cNvSpPr/>
      </dsp:nvSpPr>
      <dsp:spPr>
        <a:xfrm>
          <a:off x="1714276" y="356352"/>
          <a:ext cx="951941" cy="38077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 dirty="0"/>
        </a:p>
      </dsp:txBody>
      <dsp:txXfrm>
        <a:off x="1904664" y="356352"/>
        <a:ext cx="571165" cy="380776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0B924-7635-4B57-8BF6-8CCC54216887}">
      <dsp:nvSpPr>
        <dsp:cNvPr id="0" name=""/>
        <dsp:cNvSpPr/>
      </dsp:nvSpPr>
      <dsp:spPr>
        <a:xfrm>
          <a:off x="781" y="356352"/>
          <a:ext cx="951941" cy="38077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 dirty="0"/>
        </a:p>
      </dsp:txBody>
      <dsp:txXfrm>
        <a:off x="191169" y="356352"/>
        <a:ext cx="571165" cy="380776"/>
      </dsp:txXfrm>
    </dsp:sp>
    <dsp:sp modelId="{A5E59D9E-5B65-4BBB-AC98-6EA9A7B80EF9}">
      <dsp:nvSpPr>
        <dsp:cNvPr id="0" name=""/>
        <dsp:cNvSpPr/>
      </dsp:nvSpPr>
      <dsp:spPr>
        <a:xfrm>
          <a:off x="857529" y="356352"/>
          <a:ext cx="951941" cy="38077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 dirty="0"/>
        </a:p>
      </dsp:txBody>
      <dsp:txXfrm>
        <a:off x="1047917" y="356352"/>
        <a:ext cx="571165" cy="380776"/>
      </dsp:txXfrm>
    </dsp:sp>
    <dsp:sp modelId="{CEB6AC28-3770-411A-9BE7-101F2642B4C4}">
      <dsp:nvSpPr>
        <dsp:cNvPr id="0" name=""/>
        <dsp:cNvSpPr/>
      </dsp:nvSpPr>
      <dsp:spPr>
        <a:xfrm>
          <a:off x="1714276" y="356352"/>
          <a:ext cx="951941" cy="38077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011" tIns="29337" rIns="29337" bIns="29337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200" kern="1200" dirty="0"/>
        </a:p>
      </dsp:txBody>
      <dsp:txXfrm>
        <a:off x="1904664" y="356352"/>
        <a:ext cx="571165" cy="380776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0B924-7635-4B57-8BF6-8CCC54216887}">
      <dsp:nvSpPr>
        <dsp:cNvPr id="0" name=""/>
        <dsp:cNvSpPr/>
      </dsp:nvSpPr>
      <dsp:spPr>
        <a:xfrm>
          <a:off x="2009" y="77932"/>
          <a:ext cx="1201042" cy="4804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 dirty="0"/>
        </a:p>
      </dsp:txBody>
      <dsp:txXfrm>
        <a:off x="242218" y="77932"/>
        <a:ext cx="720625" cy="480417"/>
      </dsp:txXfrm>
    </dsp:sp>
    <dsp:sp modelId="{A5E59D9E-5B65-4BBB-AC98-6EA9A7B80EF9}">
      <dsp:nvSpPr>
        <dsp:cNvPr id="0" name=""/>
        <dsp:cNvSpPr/>
      </dsp:nvSpPr>
      <dsp:spPr>
        <a:xfrm>
          <a:off x="1082947" y="77932"/>
          <a:ext cx="1201042" cy="4804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 dirty="0"/>
        </a:p>
      </dsp:txBody>
      <dsp:txXfrm>
        <a:off x="1323156" y="77932"/>
        <a:ext cx="720625" cy="480417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0B924-7635-4B57-8BF6-8CCC54216887}">
      <dsp:nvSpPr>
        <dsp:cNvPr id="0" name=""/>
        <dsp:cNvSpPr/>
      </dsp:nvSpPr>
      <dsp:spPr>
        <a:xfrm>
          <a:off x="2009" y="77932"/>
          <a:ext cx="1201042" cy="4804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 dirty="0"/>
        </a:p>
      </dsp:txBody>
      <dsp:txXfrm>
        <a:off x="242218" y="77932"/>
        <a:ext cx="720625" cy="480417"/>
      </dsp:txXfrm>
    </dsp:sp>
    <dsp:sp modelId="{A5E59D9E-5B65-4BBB-AC98-6EA9A7B80EF9}">
      <dsp:nvSpPr>
        <dsp:cNvPr id="0" name=""/>
        <dsp:cNvSpPr/>
      </dsp:nvSpPr>
      <dsp:spPr>
        <a:xfrm>
          <a:off x="1082947" y="77932"/>
          <a:ext cx="1201042" cy="4804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 dirty="0"/>
        </a:p>
      </dsp:txBody>
      <dsp:txXfrm>
        <a:off x="1323156" y="77932"/>
        <a:ext cx="720625" cy="480417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0B924-7635-4B57-8BF6-8CCC54216887}">
      <dsp:nvSpPr>
        <dsp:cNvPr id="0" name=""/>
        <dsp:cNvSpPr/>
      </dsp:nvSpPr>
      <dsp:spPr>
        <a:xfrm>
          <a:off x="2009" y="77932"/>
          <a:ext cx="1201042" cy="4804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 dirty="0"/>
        </a:p>
      </dsp:txBody>
      <dsp:txXfrm>
        <a:off x="242218" y="77932"/>
        <a:ext cx="720625" cy="480417"/>
      </dsp:txXfrm>
    </dsp:sp>
    <dsp:sp modelId="{A5E59D9E-5B65-4BBB-AC98-6EA9A7B80EF9}">
      <dsp:nvSpPr>
        <dsp:cNvPr id="0" name=""/>
        <dsp:cNvSpPr/>
      </dsp:nvSpPr>
      <dsp:spPr>
        <a:xfrm>
          <a:off x="1082947" y="77932"/>
          <a:ext cx="1201042" cy="4804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2014" tIns="37338" rIns="37338" bIns="37338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 dirty="0"/>
        </a:p>
      </dsp:txBody>
      <dsp:txXfrm>
        <a:off x="1323156" y="77932"/>
        <a:ext cx="720625" cy="4804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0B924-7635-4B57-8BF6-8CCC54216887}">
      <dsp:nvSpPr>
        <dsp:cNvPr id="0" name=""/>
        <dsp:cNvSpPr/>
      </dsp:nvSpPr>
      <dsp:spPr>
        <a:xfrm>
          <a:off x="76200" y="144779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685443" y="1447797"/>
        <a:ext cx="1827729" cy="1218485"/>
      </dsp:txXfrm>
    </dsp:sp>
    <dsp:sp modelId="{A5E59D9E-5B65-4BBB-AC98-6EA9A7B80EF9}">
      <dsp:nvSpPr>
        <dsp:cNvPr id="0" name=""/>
        <dsp:cNvSpPr/>
      </dsp:nvSpPr>
      <dsp:spPr>
        <a:xfrm>
          <a:off x="2744092" y="142275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3353335" y="1422757"/>
        <a:ext cx="1827729" cy="1218485"/>
      </dsp:txXfrm>
    </dsp:sp>
    <dsp:sp modelId="{CEB6AC28-3770-411A-9BE7-101F2642B4C4}">
      <dsp:nvSpPr>
        <dsp:cNvPr id="0" name=""/>
        <dsp:cNvSpPr/>
      </dsp:nvSpPr>
      <dsp:spPr>
        <a:xfrm>
          <a:off x="5485685" y="142275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6094928" y="1422757"/>
        <a:ext cx="1827729" cy="121848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0B924-7635-4B57-8BF6-8CCC54216887}">
      <dsp:nvSpPr>
        <dsp:cNvPr id="0" name=""/>
        <dsp:cNvSpPr/>
      </dsp:nvSpPr>
      <dsp:spPr>
        <a:xfrm>
          <a:off x="76200" y="144779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685443" y="1447797"/>
        <a:ext cx="1827729" cy="1218485"/>
      </dsp:txXfrm>
    </dsp:sp>
    <dsp:sp modelId="{A5E59D9E-5B65-4BBB-AC98-6EA9A7B80EF9}">
      <dsp:nvSpPr>
        <dsp:cNvPr id="0" name=""/>
        <dsp:cNvSpPr/>
      </dsp:nvSpPr>
      <dsp:spPr>
        <a:xfrm>
          <a:off x="2744092" y="142275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3353335" y="1422757"/>
        <a:ext cx="1827729" cy="1218485"/>
      </dsp:txXfrm>
    </dsp:sp>
    <dsp:sp modelId="{CEB6AC28-3770-411A-9BE7-101F2642B4C4}">
      <dsp:nvSpPr>
        <dsp:cNvPr id="0" name=""/>
        <dsp:cNvSpPr/>
      </dsp:nvSpPr>
      <dsp:spPr>
        <a:xfrm>
          <a:off x="5485685" y="142275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6094928" y="1422757"/>
        <a:ext cx="1827729" cy="121848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0B924-7635-4B57-8BF6-8CCC54216887}">
      <dsp:nvSpPr>
        <dsp:cNvPr id="0" name=""/>
        <dsp:cNvSpPr/>
      </dsp:nvSpPr>
      <dsp:spPr>
        <a:xfrm>
          <a:off x="76200" y="144779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685443" y="1447797"/>
        <a:ext cx="1827729" cy="1218485"/>
      </dsp:txXfrm>
    </dsp:sp>
    <dsp:sp modelId="{A5E59D9E-5B65-4BBB-AC98-6EA9A7B80EF9}">
      <dsp:nvSpPr>
        <dsp:cNvPr id="0" name=""/>
        <dsp:cNvSpPr/>
      </dsp:nvSpPr>
      <dsp:spPr>
        <a:xfrm>
          <a:off x="2744092" y="142275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3353335" y="1422757"/>
        <a:ext cx="1827729" cy="1218485"/>
      </dsp:txXfrm>
    </dsp:sp>
    <dsp:sp modelId="{CEB6AC28-3770-411A-9BE7-101F2642B4C4}">
      <dsp:nvSpPr>
        <dsp:cNvPr id="0" name=""/>
        <dsp:cNvSpPr/>
      </dsp:nvSpPr>
      <dsp:spPr>
        <a:xfrm>
          <a:off x="5485685" y="142275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6094928" y="1422757"/>
        <a:ext cx="1827729" cy="121848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0B924-7635-4B57-8BF6-8CCC54216887}">
      <dsp:nvSpPr>
        <dsp:cNvPr id="0" name=""/>
        <dsp:cNvSpPr/>
      </dsp:nvSpPr>
      <dsp:spPr>
        <a:xfrm>
          <a:off x="76200" y="144779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685443" y="1447797"/>
        <a:ext cx="1827729" cy="1218485"/>
      </dsp:txXfrm>
    </dsp:sp>
    <dsp:sp modelId="{A5E59D9E-5B65-4BBB-AC98-6EA9A7B80EF9}">
      <dsp:nvSpPr>
        <dsp:cNvPr id="0" name=""/>
        <dsp:cNvSpPr/>
      </dsp:nvSpPr>
      <dsp:spPr>
        <a:xfrm>
          <a:off x="2744092" y="142275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3353335" y="1422757"/>
        <a:ext cx="1827729" cy="1218485"/>
      </dsp:txXfrm>
    </dsp:sp>
    <dsp:sp modelId="{CEB6AC28-3770-411A-9BE7-101F2642B4C4}">
      <dsp:nvSpPr>
        <dsp:cNvPr id="0" name=""/>
        <dsp:cNvSpPr/>
      </dsp:nvSpPr>
      <dsp:spPr>
        <a:xfrm>
          <a:off x="5485685" y="142275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6094928" y="1422757"/>
        <a:ext cx="1827729" cy="121848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0B924-7635-4B57-8BF6-8CCC54216887}">
      <dsp:nvSpPr>
        <dsp:cNvPr id="0" name=""/>
        <dsp:cNvSpPr/>
      </dsp:nvSpPr>
      <dsp:spPr>
        <a:xfrm>
          <a:off x="76200" y="144779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685443" y="1447797"/>
        <a:ext cx="1827729" cy="1218485"/>
      </dsp:txXfrm>
    </dsp:sp>
    <dsp:sp modelId="{A5E59D9E-5B65-4BBB-AC98-6EA9A7B80EF9}">
      <dsp:nvSpPr>
        <dsp:cNvPr id="0" name=""/>
        <dsp:cNvSpPr/>
      </dsp:nvSpPr>
      <dsp:spPr>
        <a:xfrm>
          <a:off x="2744092" y="142275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3353335" y="1422757"/>
        <a:ext cx="1827729" cy="1218485"/>
      </dsp:txXfrm>
    </dsp:sp>
    <dsp:sp modelId="{CEB6AC28-3770-411A-9BE7-101F2642B4C4}">
      <dsp:nvSpPr>
        <dsp:cNvPr id="0" name=""/>
        <dsp:cNvSpPr/>
      </dsp:nvSpPr>
      <dsp:spPr>
        <a:xfrm>
          <a:off x="5485685" y="142275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6094928" y="1422757"/>
        <a:ext cx="1827729" cy="121848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0B924-7635-4B57-8BF6-8CCC54216887}">
      <dsp:nvSpPr>
        <dsp:cNvPr id="0" name=""/>
        <dsp:cNvSpPr/>
      </dsp:nvSpPr>
      <dsp:spPr>
        <a:xfrm>
          <a:off x="76200" y="144779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685443" y="1447797"/>
        <a:ext cx="1827729" cy="1218485"/>
      </dsp:txXfrm>
    </dsp:sp>
    <dsp:sp modelId="{A5E59D9E-5B65-4BBB-AC98-6EA9A7B80EF9}">
      <dsp:nvSpPr>
        <dsp:cNvPr id="0" name=""/>
        <dsp:cNvSpPr/>
      </dsp:nvSpPr>
      <dsp:spPr>
        <a:xfrm>
          <a:off x="2744092" y="142275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3353335" y="1422757"/>
        <a:ext cx="1827729" cy="1218485"/>
      </dsp:txXfrm>
    </dsp:sp>
    <dsp:sp modelId="{CEB6AC28-3770-411A-9BE7-101F2642B4C4}">
      <dsp:nvSpPr>
        <dsp:cNvPr id="0" name=""/>
        <dsp:cNvSpPr/>
      </dsp:nvSpPr>
      <dsp:spPr>
        <a:xfrm>
          <a:off x="5485685" y="142275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033" tIns="86678" rIns="86678" bIns="86678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6094928" y="1422757"/>
        <a:ext cx="1827729" cy="121848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0B924-7635-4B57-8BF6-8CCC54216887}">
      <dsp:nvSpPr>
        <dsp:cNvPr id="0" name=""/>
        <dsp:cNvSpPr/>
      </dsp:nvSpPr>
      <dsp:spPr>
        <a:xfrm>
          <a:off x="76200" y="144779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014" tIns="36005" rIns="36005" bIns="36005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Measure</a:t>
          </a:r>
          <a:br>
            <a:rPr lang="en-US" sz="2700" kern="1200" dirty="0" smtClean="0"/>
          </a:br>
          <a:r>
            <a:rPr lang="en-US" sz="2700" kern="1200" dirty="0" smtClean="0"/>
            <a:t>Traffic</a:t>
          </a:r>
          <a:endParaRPr lang="en-US" sz="2700" kern="1200" dirty="0"/>
        </a:p>
      </dsp:txBody>
      <dsp:txXfrm>
        <a:off x="685443" y="1447797"/>
        <a:ext cx="1827729" cy="1218485"/>
      </dsp:txXfrm>
    </dsp:sp>
    <dsp:sp modelId="{A5E59D9E-5B65-4BBB-AC98-6EA9A7B80EF9}">
      <dsp:nvSpPr>
        <dsp:cNvPr id="0" name=""/>
        <dsp:cNvSpPr/>
      </dsp:nvSpPr>
      <dsp:spPr>
        <a:xfrm>
          <a:off x="2744092" y="142275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014" tIns="36005" rIns="36005" bIns="36005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Track</a:t>
          </a:r>
          <a:br>
            <a:rPr lang="en-US" sz="2700" kern="1200" dirty="0" smtClean="0"/>
          </a:br>
          <a:r>
            <a:rPr lang="en-US" sz="2700" kern="1200" dirty="0" smtClean="0"/>
            <a:t>Replica Set</a:t>
          </a:r>
          <a:endParaRPr lang="en-US" sz="2700" kern="1200" dirty="0"/>
        </a:p>
      </dsp:txBody>
      <dsp:txXfrm>
        <a:off x="3353335" y="1422757"/>
        <a:ext cx="1827729" cy="1218485"/>
      </dsp:txXfrm>
    </dsp:sp>
    <dsp:sp modelId="{CEB6AC28-3770-411A-9BE7-101F2642B4C4}">
      <dsp:nvSpPr>
        <dsp:cNvPr id="0" name=""/>
        <dsp:cNvSpPr/>
      </dsp:nvSpPr>
      <dsp:spPr>
        <a:xfrm>
          <a:off x="5485685" y="142275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014" tIns="36005" rIns="36005" bIns="36005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Calculate</a:t>
          </a:r>
          <a:br>
            <a:rPr lang="en-US" sz="2700" kern="1200" dirty="0" smtClean="0"/>
          </a:br>
          <a:r>
            <a:rPr lang="en-US" sz="2700" kern="1200" dirty="0" smtClean="0"/>
            <a:t>Optimal Assignment</a:t>
          </a:r>
          <a:endParaRPr lang="en-US" sz="2700" kern="1200" dirty="0"/>
        </a:p>
      </dsp:txBody>
      <dsp:txXfrm>
        <a:off x="6094928" y="1422757"/>
        <a:ext cx="1827729" cy="121848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0B924-7635-4B57-8BF6-8CCC54216887}">
      <dsp:nvSpPr>
        <dsp:cNvPr id="0" name=""/>
        <dsp:cNvSpPr/>
      </dsp:nvSpPr>
      <dsp:spPr>
        <a:xfrm>
          <a:off x="76200" y="144779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014" tIns="36005" rIns="36005" bIns="36005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Measure</a:t>
          </a:r>
          <a:br>
            <a:rPr lang="en-US" sz="2700" kern="1200" dirty="0" smtClean="0"/>
          </a:br>
          <a:r>
            <a:rPr lang="en-US" sz="2700" kern="1200" dirty="0" smtClean="0"/>
            <a:t>Traffic</a:t>
          </a:r>
          <a:endParaRPr lang="en-US" sz="2700" kern="1200" dirty="0"/>
        </a:p>
      </dsp:txBody>
      <dsp:txXfrm>
        <a:off x="685443" y="1447797"/>
        <a:ext cx="1827729" cy="1218485"/>
      </dsp:txXfrm>
    </dsp:sp>
    <dsp:sp modelId="{A5E59D9E-5B65-4BBB-AC98-6EA9A7B80EF9}">
      <dsp:nvSpPr>
        <dsp:cNvPr id="0" name=""/>
        <dsp:cNvSpPr/>
      </dsp:nvSpPr>
      <dsp:spPr>
        <a:xfrm>
          <a:off x="2744092" y="142275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014" tIns="36005" rIns="36005" bIns="36005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Track</a:t>
          </a:r>
          <a:br>
            <a:rPr lang="en-US" sz="2700" kern="1200" dirty="0" smtClean="0"/>
          </a:br>
          <a:r>
            <a:rPr lang="en-US" sz="2700" kern="1200" dirty="0" smtClean="0"/>
            <a:t>Replica Set</a:t>
          </a:r>
          <a:endParaRPr lang="en-US" sz="2700" kern="1200" dirty="0"/>
        </a:p>
      </dsp:txBody>
      <dsp:txXfrm>
        <a:off x="3353335" y="1422757"/>
        <a:ext cx="1827729" cy="1218485"/>
      </dsp:txXfrm>
    </dsp:sp>
    <dsp:sp modelId="{CEB6AC28-3770-411A-9BE7-101F2642B4C4}">
      <dsp:nvSpPr>
        <dsp:cNvPr id="0" name=""/>
        <dsp:cNvSpPr/>
      </dsp:nvSpPr>
      <dsp:spPr>
        <a:xfrm>
          <a:off x="5485685" y="1422757"/>
          <a:ext cx="3046214" cy="121848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014" tIns="36005" rIns="36005" bIns="36005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Calculate</a:t>
          </a:r>
          <a:br>
            <a:rPr lang="en-US" sz="2700" kern="1200" dirty="0" smtClean="0"/>
          </a:br>
          <a:r>
            <a:rPr lang="en-US" sz="2700" kern="1200" dirty="0" smtClean="0"/>
            <a:t>Optimal Assignment</a:t>
          </a:r>
          <a:endParaRPr lang="en-US" sz="2700" kern="1200" dirty="0"/>
        </a:p>
      </dsp:txBody>
      <dsp:txXfrm>
        <a:off x="6094928" y="1422757"/>
        <a:ext cx="1827729" cy="12184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028440" cy="344091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65810" y="0"/>
            <a:ext cx="4028440" cy="344091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fld id="{CF8D3E54-F61F-4083-9370-A5A86D4F3690}" type="datetimeFigureOut">
              <a:rPr lang="en-US" smtClean="0"/>
              <a:t>9/11/2010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6536528"/>
            <a:ext cx="4028440" cy="344091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65810" y="6536528"/>
            <a:ext cx="4028440" cy="344091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2F655BCE-07DC-442F-9661-7113F541E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20825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50.png>
</file>

<file path=ppt/media/image6.png>
</file>

<file path=ppt/media/image60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028440" cy="344091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10" y="0"/>
            <a:ext cx="4028440" cy="344091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fld id="{86C15B3F-B249-4FC1-B861-75B16BF6A501}" type="datetimeFigureOut">
              <a:rPr lang="en-US" smtClean="0"/>
              <a:t>9/11/2010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27350" y="515938"/>
            <a:ext cx="3443288" cy="2581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46" tIns="46223" rIns="92446" bIns="4622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1" y="3268861"/>
            <a:ext cx="7437119" cy="3096816"/>
          </a:xfrm>
          <a:prstGeom prst="rect">
            <a:avLst/>
          </a:prstGeom>
        </p:spPr>
        <p:txBody>
          <a:bodyPr vert="horz" lIns="92446" tIns="46223" rIns="92446" bIns="46223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6536528"/>
            <a:ext cx="4028440" cy="344091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10" y="6536528"/>
            <a:ext cx="4028440" cy="344091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AD1C73F3-DB6D-47EE-B657-AFE8D34F0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2434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5560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9050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09492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0949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4365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76198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0770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3336" indent="-173336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09492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09492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85995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48577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17357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1735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428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428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3336" indent="-173336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860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1C73F3-DB6D-47EE-B657-AFE8D34F0F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0949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02215-3358-4D1B-AAF6-5918D5F0B76E}" type="datetime1">
              <a:rPr lang="en-US" smtClean="0"/>
              <a:t>9/11/2010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00E53-17F2-44D3-9BBE-3F30D2C49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9288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AF485-4D2B-4B3D-8DCE-D41A3A25E844}" type="datetime1">
              <a:rPr lang="en-US" smtClean="0"/>
              <a:t>9/11/2010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00E53-17F2-44D3-9BBE-3F30D2C49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256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88986-D971-4045-9237-C0F40F11B196}" type="datetime1">
              <a:rPr lang="en-US" smtClean="0"/>
              <a:t>9/11/2010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00E53-17F2-44D3-9BBE-3F30D2C49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009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>
                <a:solidFill>
                  <a:schemeClr val="accent2">
                    <a:lumMod val="75000"/>
                  </a:schemeClr>
                </a:solidFill>
              </a:defRPr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E3EBD-53D3-4F85-8DA8-B231406AC3CA}" type="datetime1">
              <a:rPr lang="en-US" smtClean="0"/>
              <a:t>9/11/2010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00E53-17F2-44D3-9BBE-3F30D2C49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4014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D4E51-73E5-4240-B33A-E1B9E8B87145}" type="datetime1">
              <a:rPr lang="en-US" smtClean="0"/>
              <a:t>9/11/2010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00E53-17F2-44D3-9BBE-3F30D2C49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6248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34A6B-603F-4518-B455-2ACD52F009D4}" type="datetime1">
              <a:rPr lang="en-US" smtClean="0"/>
              <a:t>9/11/2010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00E53-17F2-44D3-9BBE-3F30D2C49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6260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FAE20-289D-4271-96C5-CE5F7734B8C2}" type="datetime1">
              <a:rPr lang="en-US" smtClean="0"/>
              <a:t>9/11/2010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00E53-17F2-44D3-9BBE-3F30D2C49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41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84A57-D5C8-4AAA-820B-9030BC0BC6BE}" type="datetime1">
              <a:rPr lang="en-US" smtClean="0"/>
              <a:t>9/11/2010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00E53-17F2-44D3-9BBE-3F30D2C49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801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2725D5-9C06-462A-8D3C-83E8E21504E5}" type="datetime1">
              <a:rPr lang="en-US" smtClean="0"/>
              <a:t>9/11/2010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00E53-17F2-44D3-9BBE-3F30D2C49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1820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82047-3AB7-47BB-B8BF-408BA8A29514}" type="datetime1">
              <a:rPr lang="en-US" smtClean="0"/>
              <a:t>9/11/2010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00E53-17F2-44D3-9BBE-3F30D2C49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711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6232B-67A2-407B-AD94-C89C6FCC2D52}" type="datetime1">
              <a:rPr lang="en-US" smtClean="0"/>
              <a:t>9/11/2010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00E53-17F2-44D3-9BBE-3F30D2C49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973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FC56CA-91B7-4FEC-A7DE-BD6D079C71C3}" type="datetime1">
              <a:rPr lang="en-US" smtClean="0"/>
              <a:t>9/11/2010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200E53-17F2-44D3-9BBE-3F30D2C49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676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accent2">
              <a:lumMod val="7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openxmlformats.org/officeDocument/2006/relationships/image" Target="../media/image5.png"/><Relationship Id="rId5" Type="http://schemas.openxmlformats.org/officeDocument/2006/relationships/chart" Target="../charts/chart1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5" Type="http://schemas.openxmlformats.org/officeDocument/2006/relationships/chart" Target="../charts/chart5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5" Type="http://schemas.openxmlformats.org/officeDocument/2006/relationships/chart" Target="../charts/chart6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5" Type="http://schemas.openxmlformats.org/officeDocument/2006/relationships/chart" Target="../charts/chart7.xml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3" Type="http://schemas.openxmlformats.org/officeDocument/2006/relationships/notesSlide" Target="../notesSlides/notesSlide22.xml"/><Relationship Id="rId7" Type="http://schemas.openxmlformats.org/officeDocument/2006/relationships/image" Target="../media/image6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6" Type="http://schemas.openxmlformats.org/officeDocument/2006/relationships/image" Target="../media/image5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13" Type="http://schemas.openxmlformats.org/officeDocument/2006/relationships/diagramData" Target="../diagrams/data4.xml"/><Relationship Id="rId18" Type="http://schemas.openxmlformats.org/officeDocument/2006/relationships/diagramData" Target="../diagrams/data5.xml"/><Relationship Id="rId26" Type="http://schemas.openxmlformats.org/officeDocument/2006/relationships/diagramColors" Target="../diagrams/colors6.xml"/><Relationship Id="rId3" Type="http://schemas.openxmlformats.org/officeDocument/2006/relationships/diagramData" Target="../diagrams/data2.xml"/><Relationship Id="rId21" Type="http://schemas.openxmlformats.org/officeDocument/2006/relationships/diagramColors" Target="../diagrams/colors5.xml"/><Relationship Id="rId34" Type="http://schemas.openxmlformats.org/officeDocument/2006/relationships/diagramLayout" Target="../diagrams/layout8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17" Type="http://schemas.microsoft.com/office/2007/relationships/diagramDrawing" Target="../diagrams/drawing4.xml"/><Relationship Id="rId25" Type="http://schemas.openxmlformats.org/officeDocument/2006/relationships/diagramQuickStyle" Target="../diagrams/quickStyle6.xml"/><Relationship Id="rId33" Type="http://schemas.openxmlformats.org/officeDocument/2006/relationships/diagramData" Target="../diagrams/data8.xml"/><Relationship Id="rId2" Type="http://schemas.openxmlformats.org/officeDocument/2006/relationships/notesSlide" Target="../notesSlides/notesSlide24.xml"/><Relationship Id="rId16" Type="http://schemas.openxmlformats.org/officeDocument/2006/relationships/diagramColors" Target="../diagrams/colors4.xml"/><Relationship Id="rId20" Type="http://schemas.openxmlformats.org/officeDocument/2006/relationships/diagramQuickStyle" Target="../diagrams/quickStyle5.xml"/><Relationship Id="rId29" Type="http://schemas.openxmlformats.org/officeDocument/2006/relationships/diagramLayout" Target="../diagrams/layout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24" Type="http://schemas.openxmlformats.org/officeDocument/2006/relationships/diagramLayout" Target="../diagrams/layout6.xml"/><Relationship Id="rId32" Type="http://schemas.microsoft.com/office/2007/relationships/diagramDrawing" Target="../diagrams/drawing7.xml"/><Relationship Id="rId37" Type="http://schemas.microsoft.com/office/2007/relationships/diagramDrawing" Target="../diagrams/drawing8.xml"/><Relationship Id="rId5" Type="http://schemas.openxmlformats.org/officeDocument/2006/relationships/diagramQuickStyle" Target="../diagrams/quickStyle2.xml"/><Relationship Id="rId15" Type="http://schemas.openxmlformats.org/officeDocument/2006/relationships/diagramQuickStyle" Target="../diagrams/quickStyle4.xml"/><Relationship Id="rId23" Type="http://schemas.openxmlformats.org/officeDocument/2006/relationships/diagramData" Target="../diagrams/data6.xml"/><Relationship Id="rId28" Type="http://schemas.openxmlformats.org/officeDocument/2006/relationships/diagramData" Target="../diagrams/data7.xml"/><Relationship Id="rId36" Type="http://schemas.openxmlformats.org/officeDocument/2006/relationships/diagramColors" Target="../diagrams/colors8.xml"/><Relationship Id="rId10" Type="http://schemas.openxmlformats.org/officeDocument/2006/relationships/diagramQuickStyle" Target="../diagrams/quickStyle3.xml"/><Relationship Id="rId19" Type="http://schemas.openxmlformats.org/officeDocument/2006/relationships/diagramLayout" Target="../diagrams/layout5.xml"/><Relationship Id="rId31" Type="http://schemas.openxmlformats.org/officeDocument/2006/relationships/diagramColors" Target="../diagrams/colors7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Relationship Id="rId14" Type="http://schemas.openxmlformats.org/officeDocument/2006/relationships/diagramLayout" Target="../diagrams/layout4.xml"/><Relationship Id="rId22" Type="http://schemas.microsoft.com/office/2007/relationships/diagramDrawing" Target="../diagrams/drawing5.xml"/><Relationship Id="rId27" Type="http://schemas.microsoft.com/office/2007/relationships/diagramDrawing" Target="../diagrams/drawing6.xml"/><Relationship Id="rId30" Type="http://schemas.openxmlformats.org/officeDocument/2006/relationships/diagramQuickStyle" Target="../diagrams/quickStyle7.xml"/><Relationship Id="rId35" Type="http://schemas.openxmlformats.org/officeDocument/2006/relationships/diagramQuickStyle" Target="../diagrams/quickStyle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1.xml"/><Relationship Id="rId13" Type="http://schemas.openxmlformats.org/officeDocument/2006/relationships/diagramData" Target="../diagrams/data12.xml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12" Type="http://schemas.microsoft.com/office/2007/relationships/diagramDrawing" Target="../diagrams/drawing11.xml"/><Relationship Id="rId17" Type="http://schemas.microsoft.com/office/2007/relationships/diagramDrawing" Target="../diagrams/drawing12.xml"/><Relationship Id="rId2" Type="http://schemas.openxmlformats.org/officeDocument/2006/relationships/notesSlide" Target="../notesSlides/notesSlide26.xml"/><Relationship Id="rId16" Type="http://schemas.openxmlformats.org/officeDocument/2006/relationships/diagramColors" Target="../diagrams/colors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11" Type="http://schemas.openxmlformats.org/officeDocument/2006/relationships/diagramColors" Target="../diagrams/colors11.xml"/><Relationship Id="rId5" Type="http://schemas.openxmlformats.org/officeDocument/2006/relationships/diagramQuickStyle" Target="../diagrams/quickStyle10.xml"/><Relationship Id="rId15" Type="http://schemas.openxmlformats.org/officeDocument/2006/relationships/diagramQuickStyle" Target="../diagrams/quickStyle12.xml"/><Relationship Id="rId10" Type="http://schemas.openxmlformats.org/officeDocument/2006/relationships/diagramQuickStyle" Target="../diagrams/quickStyle11.xml"/><Relationship Id="rId4" Type="http://schemas.openxmlformats.org/officeDocument/2006/relationships/diagramLayout" Target="../diagrams/layout10.xml"/><Relationship Id="rId9" Type="http://schemas.openxmlformats.org/officeDocument/2006/relationships/diagramLayout" Target="../diagrams/layout11.xml"/><Relationship Id="rId14" Type="http://schemas.openxmlformats.org/officeDocument/2006/relationships/diagramLayout" Target="../diagrams/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6.xml"/><Relationship Id="rId5" Type="http://schemas.openxmlformats.org/officeDocument/2006/relationships/diagramQuickStyle" Target="../diagrams/quickStyle16.xml"/><Relationship Id="rId4" Type="http://schemas.openxmlformats.org/officeDocument/2006/relationships/diagramLayout" Target="../diagrams/layout1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7.xml"/><Relationship Id="rId7" Type="http://schemas.microsoft.com/office/2007/relationships/diagramDrawing" Target="../diagrams/drawing17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7.xml"/><Relationship Id="rId5" Type="http://schemas.openxmlformats.org/officeDocument/2006/relationships/diagramQuickStyle" Target="../diagrams/quickStyle17.xml"/><Relationship Id="rId4" Type="http://schemas.openxmlformats.org/officeDocument/2006/relationships/diagramLayout" Target="../diagrams/layout1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8.xml"/><Relationship Id="rId7" Type="http://schemas.microsoft.com/office/2007/relationships/diagramDrawing" Target="../diagrams/drawing18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8.xml"/><Relationship Id="rId5" Type="http://schemas.openxmlformats.org/officeDocument/2006/relationships/diagramQuickStyle" Target="../diagrams/quickStyle18.xml"/><Relationship Id="rId4" Type="http://schemas.openxmlformats.org/officeDocument/2006/relationships/diagramLayout" Target="../diagrams/layout18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9.xml"/><Relationship Id="rId7" Type="http://schemas.microsoft.com/office/2007/relationships/diagramDrawing" Target="../diagrams/drawing19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9.xml"/><Relationship Id="rId5" Type="http://schemas.openxmlformats.org/officeDocument/2006/relationships/diagramQuickStyle" Target="../diagrams/quickStyle19.xml"/><Relationship Id="rId4" Type="http://schemas.openxmlformats.org/officeDocument/2006/relationships/diagramLayout" Target="../diagrams/layout1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senix.org/events/nsdi06/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DONAR</a:t>
            </a:r>
            <a:br>
              <a:rPr lang="en-US" dirty="0" smtClean="0"/>
            </a:br>
            <a:r>
              <a:rPr lang="en-US" dirty="0" smtClean="0"/>
              <a:t>Decentralized Server Selection</a:t>
            </a:r>
            <a:br>
              <a:rPr lang="en-US" dirty="0" smtClean="0"/>
            </a:br>
            <a:r>
              <a:rPr lang="en-US" dirty="0" smtClean="0"/>
              <a:t>for Cloud Services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038600"/>
            <a:ext cx="7696200" cy="17526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Patrick Wendell</a:t>
            </a:r>
            <a:r>
              <a:rPr lang="en-US" dirty="0" smtClean="0"/>
              <a:t>, Princeton University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sz="2600" dirty="0" smtClean="0"/>
              <a:t>Joint work with Joe </a:t>
            </a:r>
            <a:r>
              <a:rPr lang="en-US" sz="2600" dirty="0" err="1"/>
              <a:t>Wenjie</a:t>
            </a:r>
            <a:r>
              <a:rPr lang="en-US" sz="2600" dirty="0"/>
              <a:t> Jiang, </a:t>
            </a:r>
            <a:br>
              <a:rPr lang="en-US" sz="2600" dirty="0"/>
            </a:br>
            <a:r>
              <a:rPr lang="en-US" sz="2600" dirty="0" smtClean="0"/>
              <a:t>Michael </a:t>
            </a:r>
            <a:r>
              <a:rPr lang="en-US" sz="2600" dirty="0"/>
              <a:t>J. Freedman, and Jennifer </a:t>
            </a:r>
            <a:r>
              <a:rPr lang="en-US" sz="2600" dirty="0" smtClean="0"/>
              <a:t>Rexford</a:t>
            </a:r>
            <a:endParaRPr lang="en-US" sz="26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/>
              <a:t>Naïve </a:t>
            </a:r>
            <a:r>
              <a:rPr lang="en-US" sz="4000" dirty="0" smtClean="0"/>
              <a:t>Policy Choices</a:t>
            </a:r>
            <a:br>
              <a:rPr lang="en-US" sz="4000" dirty="0" smtClean="0"/>
            </a:br>
            <a:r>
              <a:rPr lang="en-US" sz="4000" dirty="0" smtClean="0"/>
              <a:t>Load-Aware: “Round Robin”</a:t>
            </a:r>
            <a:endParaRPr lang="en-US" sz="4000" dirty="0"/>
          </a:p>
        </p:txBody>
      </p:sp>
      <p:grpSp>
        <p:nvGrpSpPr>
          <p:cNvPr id="43" name="Group 42"/>
          <p:cNvGrpSpPr/>
          <p:nvPr/>
        </p:nvGrpSpPr>
        <p:grpSpPr>
          <a:xfrm>
            <a:off x="7162800" y="1853376"/>
            <a:ext cx="1566728" cy="4483227"/>
            <a:chOff x="7120072" y="1961466"/>
            <a:chExt cx="1338128" cy="4203003"/>
          </a:xfrm>
        </p:grpSpPr>
        <p:sp>
          <p:nvSpPr>
            <p:cNvPr id="28" name="Rectangle 27"/>
            <p:cNvSpPr/>
            <p:nvPr/>
          </p:nvSpPr>
          <p:spPr>
            <a:xfrm rot="5400000">
              <a:off x="5687634" y="3393904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Cloud 29"/>
            <p:cNvSpPr/>
            <p:nvPr/>
          </p:nvSpPr>
          <p:spPr>
            <a:xfrm>
              <a:off x="7296102" y="3009983"/>
              <a:ext cx="990600" cy="579232"/>
            </a:xfrm>
            <a:prstGeom prst="cloud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162800" y="1961466"/>
              <a:ext cx="12954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 smtClean="0"/>
                <a:t>Service</a:t>
              </a:r>
            </a:p>
            <a:p>
              <a:pPr algn="ctr"/>
              <a:r>
                <a:rPr lang="en-US" sz="2200" b="1" dirty="0" smtClean="0"/>
                <a:t>Replicas</a:t>
              </a:r>
              <a:endParaRPr lang="en-US" sz="2200" b="1" dirty="0"/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337686" y="1828802"/>
            <a:ext cx="1491114" cy="4551140"/>
            <a:chOff x="1735179" y="2129731"/>
            <a:chExt cx="1338128" cy="4206872"/>
          </a:xfrm>
        </p:grpSpPr>
        <p:sp>
          <p:nvSpPr>
            <p:cNvPr id="82" name="Rectangle 81"/>
            <p:cNvSpPr/>
            <p:nvPr/>
          </p:nvSpPr>
          <p:spPr>
            <a:xfrm rot="5400000">
              <a:off x="302741" y="3566038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1830477" y="2129731"/>
              <a:ext cx="1143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 smtClean="0"/>
                <a:t>Client Requests</a:t>
              </a:r>
              <a:endParaRPr lang="en-US" sz="2200" b="1" dirty="0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2163257" y="3004662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2175280" y="3900683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2175280" y="3309462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2175643" y="4191000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2175643" y="5671662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2175643" y="4495800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cxnSp>
        <p:nvCxnSpPr>
          <p:cNvPr id="109" name="Straight Arrow Connector 108"/>
          <p:cNvCxnSpPr/>
          <p:nvPr/>
        </p:nvCxnSpPr>
        <p:spPr>
          <a:xfrm>
            <a:off x="1819544" y="28194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3691072" y="1828801"/>
            <a:ext cx="1642928" cy="4551142"/>
            <a:chOff x="3843472" y="2142117"/>
            <a:chExt cx="1642928" cy="4225821"/>
          </a:xfrm>
        </p:grpSpPr>
        <p:grpSp>
          <p:nvGrpSpPr>
            <p:cNvPr id="42" name="Group 41"/>
            <p:cNvGrpSpPr/>
            <p:nvPr/>
          </p:nvGrpSpPr>
          <p:grpSpPr>
            <a:xfrm>
              <a:off x="3843472" y="2142117"/>
              <a:ext cx="1642928" cy="4225821"/>
              <a:chOff x="4481868" y="1956530"/>
              <a:chExt cx="1338128" cy="4225821"/>
            </a:xfrm>
          </p:grpSpPr>
          <p:sp>
            <p:nvSpPr>
              <p:cNvPr id="39" name="Rectangle 38"/>
              <p:cNvSpPr/>
              <p:nvPr/>
            </p:nvSpPr>
            <p:spPr>
              <a:xfrm rot="5400000">
                <a:off x="3049430" y="3411786"/>
                <a:ext cx="4203003" cy="1338128"/>
              </a:xfrm>
              <a:prstGeom prst="rect">
                <a:avLst/>
              </a:prstGeom>
              <a:solidFill>
                <a:schemeClr val="accent1">
                  <a:alpha val="1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4579431" y="1956530"/>
                <a:ext cx="1143000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 dirty="0" smtClean="0"/>
                  <a:t>Mapping</a:t>
                </a:r>
              </a:p>
              <a:p>
                <a:pPr algn="ctr"/>
                <a:r>
                  <a:rPr lang="en-US" sz="2200" b="1" dirty="0" smtClean="0"/>
                  <a:t>Nodes</a:t>
                </a:r>
                <a:endParaRPr lang="en-US" sz="2200" b="1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726334" y="2947073"/>
                <a:ext cx="830681" cy="653883"/>
              </a:xfrm>
              <a:prstGeom prst="ellipse">
                <a:avLst/>
              </a:prstGeom>
              <a:ln w="5715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 b="1" dirty="0"/>
              </a:p>
            </p:txBody>
          </p:sp>
        </p:grpSp>
        <p:sp>
          <p:nvSpPr>
            <p:cNvPr id="45" name="Oval 44"/>
            <p:cNvSpPr/>
            <p:nvPr/>
          </p:nvSpPr>
          <p:spPr>
            <a:xfrm>
              <a:off x="4157271" y="4318358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  <p:sp>
          <p:nvSpPr>
            <p:cNvPr id="46" name="Oval 45"/>
            <p:cNvSpPr/>
            <p:nvPr/>
          </p:nvSpPr>
          <p:spPr>
            <a:xfrm>
              <a:off x="4157271" y="5518317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</p:grpSp>
      <p:sp>
        <p:nvSpPr>
          <p:cNvPr id="47" name="Cloud 46"/>
          <p:cNvSpPr/>
          <p:nvPr/>
        </p:nvSpPr>
        <p:spPr>
          <a:xfrm>
            <a:off x="7391400" y="4297568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48" name="Cloud 47"/>
          <p:cNvSpPr/>
          <p:nvPr/>
        </p:nvSpPr>
        <p:spPr>
          <a:xfrm>
            <a:off x="7391400" y="5562600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49" name="Rectangle 48"/>
          <p:cNvSpPr/>
          <p:nvPr/>
        </p:nvSpPr>
        <p:spPr>
          <a:xfrm>
            <a:off x="838200" y="5410200"/>
            <a:ext cx="509471" cy="21411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0" name="Rectangle 49"/>
          <p:cNvSpPr/>
          <p:nvPr/>
        </p:nvSpPr>
        <p:spPr>
          <a:xfrm>
            <a:off x="838200" y="5119883"/>
            <a:ext cx="509471" cy="21411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1828800" y="29718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1828800" y="38862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1819544" y="40386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1819543" y="41910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1838057" y="5305145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1828801" y="5468785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1828800" y="5605938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>
            <a:off x="5334000" y="32004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5334000" y="3352800"/>
            <a:ext cx="1828799" cy="117188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 flipV="1">
            <a:off x="5334000" y="3352800"/>
            <a:ext cx="1828799" cy="1179013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5334000" y="464820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5334000" y="4876800"/>
            <a:ext cx="1828799" cy="1015425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V="1">
            <a:off x="5334000" y="3589651"/>
            <a:ext cx="1828799" cy="222040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V="1">
            <a:off x="5334000" y="4876800"/>
            <a:ext cx="1828799" cy="106680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5334000" y="6019800"/>
            <a:ext cx="1878827" cy="32345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1828800" y="43434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5334000" y="4724400"/>
            <a:ext cx="1828799" cy="1015425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817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Naïve Policy Choices</a:t>
            </a:r>
            <a:br>
              <a:rPr lang="en-US" sz="4000" dirty="0" smtClean="0"/>
            </a:br>
            <a:r>
              <a:rPr lang="en-US" sz="4000" dirty="0" smtClean="0"/>
              <a:t>Location-Aware: “Closest Node”</a:t>
            </a:r>
            <a:endParaRPr lang="en-US" sz="4000" dirty="0"/>
          </a:p>
        </p:txBody>
      </p:sp>
      <p:grpSp>
        <p:nvGrpSpPr>
          <p:cNvPr id="43" name="Group 42"/>
          <p:cNvGrpSpPr/>
          <p:nvPr/>
        </p:nvGrpSpPr>
        <p:grpSpPr>
          <a:xfrm>
            <a:off x="7162800" y="1853376"/>
            <a:ext cx="1566728" cy="4483227"/>
            <a:chOff x="7120072" y="1961466"/>
            <a:chExt cx="1338128" cy="4203003"/>
          </a:xfrm>
        </p:grpSpPr>
        <p:sp>
          <p:nvSpPr>
            <p:cNvPr id="28" name="Rectangle 27"/>
            <p:cNvSpPr/>
            <p:nvPr/>
          </p:nvSpPr>
          <p:spPr>
            <a:xfrm rot="5400000">
              <a:off x="5687634" y="3393904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Cloud 29"/>
            <p:cNvSpPr/>
            <p:nvPr/>
          </p:nvSpPr>
          <p:spPr>
            <a:xfrm>
              <a:off x="7296102" y="3009983"/>
              <a:ext cx="990600" cy="579232"/>
            </a:xfrm>
            <a:prstGeom prst="cloud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162800" y="1961466"/>
              <a:ext cx="12954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 smtClean="0"/>
                <a:t>Service</a:t>
              </a:r>
            </a:p>
            <a:p>
              <a:pPr algn="ctr"/>
              <a:r>
                <a:rPr lang="en-US" sz="2200" b="1" dirty="0" smtClean="0"/>
                <a:t>Replicas</a:t>
              </a:r>
              <a:endParaRPr lang="en-US" sz="2200" b="1" dirty="0"/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337686" y="1828802"/>
            <a:ext cx="1491114" cy="4551140"/>
            <a:chOff x="1735179" y="2129731"/>
            <a:chExt cx="1338128" cy="4206872"/>
          </a:xfrm>
        </p:grpSpPr>
        <p:sp>
          <p:nvSpPr>
            <p:cNvPr id="82" name="Rectangle 81"/>
            <p:cNvSpPr/>
            <p:nvPr/>
          </p:nvSpPr>
          <p:spPr>
            <a:xfrm rot="5400000">
              <a:off x="302741" y="3566038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1830477" y="2129731"/>
              <a:ext cx="1143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 smtClean="0"/>
                <a:t>Client Requests</a:t>
              </a:r>
              <a:endParaRPr lang="en-US" sz="2200" b="1" dirty="0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2163257" y="3004662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2175280" y="3900683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2175280" y="3309462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2175643" y="4191000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2175643" y="5671662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2175643" y="4495800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cxnSp>
        <p:nvCxnSpPr>
          <p:cNvPr id="109" name="Straight Arrow Connector 108"/>
          <p:cNvCxnSpPr/>
          <p:nvPr/>
        </p:nvCxnSpPr>
        <p:spPr>
          <a:xfrm>
            <a:off x="1819544" y="28194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3691072" y="1828801"/>
            <a:ext cx="1642928" cy="4551142"/>
            <a:chOff x="3843472" y="2142117"/>
            <a:chExt cx="1642928" cy="4225821"/>
          </a:xfrm>
        </p:grpSpPr>
        <p:grpSp>
          <p:nvGrpSpPr>
            <p:cNvPr id="42" name="Group 41"/>
            <p:cNvGrpSpPr/>
            <p:nvPr/>
          </p:nvGrpSpPr>
          <p:grpSpPr>
            <a:xfrm>
              <a:off x="3843472" y="2142117"/>
              <a:ext cx="1642928" cy="4225821"/>
              <a:chOff x="4481868" y="1956530"/>
              <a:chExt cx="1338128" cy="4225821"/>
            </a:xfrm>
          </p:grpSpPr>
          <p:sp>
            <p:nvSpPr>
              <p:cNvPr id="39" name="Rectangle 38"/>
              <p:cNvSpPr/>
              <p:nvPr/>
            </p:nvSpPr>
            <p:spPr>
              <a:xfrm rot="5400000">
                <a:off x="3049430" y="3411786"/>
                <a:ext cx="4203003" cy="1338128"/>
              </a:xfrm>
              <a:prstGeom prst="rect">
                <a:avLst/>
              </a:prstGeom>
              <a:solidFill>
                <a:schemeClr val="accent1">
                  <a:alpha val="1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4579431" y="1956530"/>
                <a:ext cx="1143000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 dirty="0" smtClean="0"/>
                  <a:t>Mapping</a:t>
                </a:r>
              </a:p>
              <a:p>
                <a:pPr algn="ctr"/>
                <a:r>
                  <a:rPr lang="en-US" sz="2200" b="1" dirty="0" smtClean="0"/>
                  <a:t>Nodes</a:t>
                </a:r>
                <a:endParaRPr lang="en-US" sz="2200" b="1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726334" y="2947073"/>
                <a:ext cx="830681" cy="653883"/>
              </a:xfrm>
              <a:prstGeom prst="ellipse">
                <a:avLst/>
              </a:prstGeom>
              <a:ln w="5715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 b="1" dirty="0"/>
              </a:p>
            </p:txBody>
          </p:sp>
        </p:grpSp>
        <p:sp>
          <p:nvSpPr>
            <p:cNvPr id="45" name="Oval 44"/>
            <p:cNvSpPr/>
            <p:nvPr/>
          </p:nvSpPr>
          <p:spPr>
            <a:xfrm>
              <a:off x="4157271" y="4318358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  <p:sp>
          <p:nvSpPr>
            <p:cNvPr id="46" name="Oval 45"/>
            <p:cNvSpPr/>
            <p:nvPr/>
          </p:nvSpPr>
          <p:spPr>
            <a:xfrm>
              <a:off x="4157271" y="5518317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</p:grpSp>
      <p:sp>
        <p:nvSpPr>
          <p:cNvPr id="47" name="Cloud 46"/>
          <p:cNvSpPr/>
          <p:nvPr/>
        </p:nvSpPr>
        <p:spPr>
          <a:xfrm>
            <a:off x="7391400" y="4297568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48" name="Cloud 47"/>
          <p:cNvSpPr/>
          <p:nvPr/>
        </p:nvSpPr>
        <p:spPr>
          <a:xfrm>
            <a:off x="7391400" y="5562600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49" name="Rectangle 48"/>
          <p:cNvSpPr/>
          <p:nvPr/>
        </p:nvSpPr>
        <p:spPr>
          <a:xfrm>
            <a:off x="838200" y="5410200"/>
            <a:ext cx="509471" cy="21411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0" name="Rectangle 49"/>
          <p:cNvSpPr/>
          <p:nvPr/>
        </p:nvSpPr>
        <p:spPr>
          <a:xfrm>
            <a:off x="838200" y="5119883"/>
            <a:ext cx="509471" cy="21411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1828800" y="29718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1828800" y="38862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1819544" y="40386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1819543" y="41910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1838057" y="5305145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1828801" y="5468785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1828800" y="5605938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>
            <a:off x="5334000" y="32004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5334000" y="33528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5334000" y="46538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5334000" y="48062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5334000" y="4991482"/>
            <a:ext cx="1828799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5334000" y="5810059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5334000" y="5943600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5334000" y="6077141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1828800" y="43434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5334000" y="449580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ounded Rectangle 58"/>
          <p:cNvSpPr/>
          <p:nvPr/>
        </p:nvSpPr>
        <p:spPr>
          <a:xfrm>
            <a:off x="1447800" y="2514600"/>
            <a:ext cx="6781800" cy="3067254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 smtClean="0">
                <a:solidFill>
                  <a:schemeClr val="bg1"/>
                </a:solidFill>
              </a:rPr>
              <a:t>Goal: support </a:t>
            </a:r>
            <a:r>
              <a:rPr lang="en-US" sz="6000" b="1" i="1" dirty="0" smtClean="0">
                <a:solidFill>
                  <a:schemeClr val="bg1"/>
                </a:solidFill>
              </a:rPr>
              <a:t>complex </a:t>
            </a:r>
            <a:r>
              <a:rPr lang="en-US" sz="6000" b="1" dirty="0" smtClean="0">
                <a:solidFill>
                  <a:schemeClr val="bg1"/>
                </a:solidFill>
              </a:rPr>
              <a:t>policies across </a:t>
            </a:r>
            <a:r>
              <a:rPr lang="en-US" sz="6000" b="1" i="1" dirty="0" smtClean="0">
                <a:solidFill>
                  <a:schemeClr val="bg1"/>
                </a:solidFill>
              </a:rPr>
              <a:t>many</a:t>
            </a:r>
            <a:r>
              <a:rPr lang="en-US" sz="6000" b="1" dirty="0" smtClean="0">
                <a:solidFill>
                  <a:schemeClr val="bg1"/>
                </a:solidFill>
              </a:rPr>
              <a:t> nodes.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61107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/>
          <p:cNvSpPr>
            <a:spLocks noGrp="1"/>
          </p:cNvSpPr>
          <p:nvPr>
            <p:ph type="title"/>
          </p:nvPr>
        </p:nvSpPr>
        <p:spPr>
          <a:xfrm>
            <a:off x="499927" y="-152400"/>
            <a:ext cx="8229600" cy="1143000"/>
          </a:xfrm>
        </p:spPr>
        <p:txBody>
          <a:bodyPr/>
          <a:lstStyle/>
          <a:p>
            <a:r>
              <a:rPr lang="en-US" dirty="0"/>
              <a:t>Policies </a:t>
            </a:r>
            <a:r>
              <a:rPr lang="en-US" dirty="0" smtClean="0"/>
              <a:t>as Constraints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7162800" y="1426170"/>
            <a:ext cx="1566729" cy="4910435"/>
            <a:chOff x="7391399" y="2133600"/>
            <a:chExt cx="1338129" cy="4203004"/>
          </a:xfrm>
        </p:grpSpPr>
        <p:sp>
          <p:nvSpPr>
            <p:cNvPr id="28" name="Rectangle 27"/>
            <p:cNvSpPr/>
            <p:nvPr/>
          </p:nvSpPr>
          <p:spPr>
            <a:xfrm rot="5400000">
              <a:off x="5958961" y="3566038"/>
              <a:ext cx="4203004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Cloud 29"/>
            <p:cNvSpPr/>
            <p:nvPr/>
          </p:nvSpPr>
          <p:spPr>
            <a:xfrm>
              <a:off x="7567430" y="2758966"/>
              <a:ext cx="673766" cy="393970"/>
            </a:xfrm>
            <a:prstGeom prst="cloud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434128" y="2133600"/>
              <a:ext cx="1295400" cy="47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dirty="0" smtClean="0"/>
                <a:t>Replicas</a:t>
              </a:r>
              <a:endParaRPr lang="en-US" sz="3000" b="1" dirty="0"/>
            </a:p>
          </p:txBody>
        </p:sp>
        <p:sp>
          <p:nvSpPr>
            <p:cNvPr id="48" name="Cloud 47"/>
            <p:cNvSpPr/>
            <p:nvPr/>
          </p:nvSpPr>
          <p:spPr>
            <a:xfrm>
              <a:off x="7936834" y="3187430"/>
              <a:ext cx="673766" cy="393970"/>
            </a:xfrm>
            <a:prstGeom prst="cloud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49" name="Cloud 48"/>
            <p:cNvSpPr/>
            <p:nvPr/>
          </p:nvSpPr>
          <p:spPr>
            <a:xfrm>
              <a:off x="7467600" y="3581400"/>
              <a:ext cx="673766" cy="393970"/>
            </a:xfrm>
            <a:prstGeom prst="cloud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50" name="Cloud 49"/>
            <p:cNvSpPr/>
            <p:nvPr/>
          </p:nvSpPr>
          <p:spPr>
            <a:xfrm>
              <a:off x="7936834" y="3962400"/>
              <a:ext cx="673766" cy="393970"/>
            </a:xfrm>
            <a:prstGeom prst="cloud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51" name="Cloud 50"/>
            <p:cNvSpPr/>
            <p:nvPr/>
          </p:nvSpPr>
          <p:spPr>
            <a:xfrm>
              <a:off x="7467600" y="4343400"/>
              <a:ext cx="673766" cy="393970"/>
            </a:xfrm>
            <a:prstGeom prst="cloud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52" name="Cloud 51"/>
            <p:cNvSpPr/>
            <p:nvPr/>
          </p:nvSpPr>
          <p:spPr>
            <a:xfrm>
              <a:off x="7936834" y="4695664"/>
              <a:ext cx="673766" cy="393970"/>
            </a:xfrm>
            <a:prstGeom prst="cloud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53" name="Cloud 52"/>
            <p:cNvSpPr/>
            <p:nvPr/>
          </p:nvSpPr>
          <p:spPr>
            <a:xfrm>
              <a:off x="7467600" y="5089634"/>
              <a:ext cx="673766" cy="393970"/>
            </a:xfrm>
            <a:prstGeom prst="cloud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54" name="Cloud 53"/>
            <p:cNvSpPr/>
            <p:nvPr/>
          </p:nvSpPr>
          <p:spPr>
            <a:xfrm>
              <a:off x="7936834" y="5470634"/>
              <a:ext cx="673766" cy="393970"/>
            </a:xfrm>
            <a:prstGeom prst="cloud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56" name="Cloud 55"/>
            <p:cNvSpPr/>
            <p:nvPr/>
          </p:nvSpPr>
          <p:spPr>
            <a:xfrm>
              <a:off x="7543800" y="5930630"/>
              <a:ext cx="673766" cy="393970"/>
            </a:xfrm>
            <a:prstGeom prst="cloud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</p:grpSp>
      <p:cxnSp>
        <p:nvCxnSpPr>
          <p:cNvPr id="7" name="Straight Arrow Connector 6"/>
          <p:cNvCxnSpPr/>
          <p:nvPr/>
        </p:nvCxnSpPr>
        <p:spPr>
          <a:xfrm flipH="1">
            <a:off x="3262744" y="3621090"/>
            <a:ext cx="3900056" cy="0"/>
          </a:xfrm>
          <a:prstGeom prst="straightConnector1">
            <a:avLst/>
          </a:prstGeom>
          <a:solidFill>
            <a:schemeClr val="accent2">
              <a:lumMod val="75000"/>
            </a:schemeClr>
          </a:solidFill>
          <a:ln w="41275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762000" y="1371600"/>
            <a:ext cx="1814016" cy="5101939"/>
            <a:chOff x="2743200" y="2133600"/>
            <a:chExt cx="1814016" cy="4234338"/>
          </a:xfrm>
        </p:grpSpPr>
        <p:grpSp>
          <p:nvGrpSpPr>
            <p:cNvPr id="42" name="Group 41"/>
            <p:cNvGrpSpPr/>
            <p:nvPr/>
          </p:nvGrpSpPr>
          <p:grpSpPr>
            <a:xfrm>
              <a:off x="2743200" y="2133600"/>
              <a:ext cx="1814016" cy="4234338"/>
              <a:chOff x="4463180" y="1948013"/>
              <a:chExt cx="1356816" cy="4234338"/>
            </a:xfrm>
          </p:grpSpPr>
          <p:sp>
            <p:nvSpPr>
              <p:cNvPr id="39" name="Rectangle 38"/>
              <p:cNvSpPr/>
              <p:nvPr/>
            </p:nvSpPr>
            <p:spPr>
              <a:xfrm rot="5400000">
                <a:off x="3049430" y="3411786"/>
                <a:ext cx="4203003" cy="1338128"/>
              </a:xfrm>
              <a:prstGeom prst="rect">
                <a:avLst/>
              </a:prstGeom>
              <a:solidFill>
                <a:schemeClr val="accent1">
                  <a:alpha val="1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4463180" y="1948013"/>
                <a:ext cx="1356816" cy="8429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000" b="1" dirty="0" smtClean="0"/>
                  <a:t>DONAR Nodes</a:t>
                </a:r>
                <a:endParaRPr lang="en-US" sz="3000" b="1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794411" y="2862413"/>
                <a:ext cx="694675" cy="546824"/>
              </a:xfrm>
              <a:prstGeom prst="ellipse">
                <a:avLst/>
              </a:prstGeom>
              <a:ln w="5715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 b="1" dirty="0"/>
              </a:p>
            </p:txBody>
          </p:sp>
        </p:grpSp>
        <p:cxnSp>
          <p:nvCxnSpPr>
            <p:cNvPr id="88" name="Straight Connector 87"/>
            <p:cNvCxnSpPr/>
            <p:nvPr/>
          </p:nvCxnSpPr>
          <p:spPr>
            <a:xfrm>
              <a:off x="3662699" y="4586409"/>
              <a:ext cx="19050" cy="884224"/>
            </a:xfrm>
            <a:prstGeom prst="line">
              <a:avLst/>
            </a:prstGeom>
            <a:ln w="47625">
              <a:solidFill>
                <a:schemeClr val="accent1">
                  <a:lumMod val="60000"/>
                  <a:lumOff val="40000"/>
                </a:schemeClr>
              </a:solidFill>
              <a:prstDash val="dash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Oval 39"/>
            <p:cNvSpPr/>
            <p:nvPr/>
          </p:nvSpPr>
          <p:spPr>
            <a:xfrm>
              <a:off x="3200400" y="3796576"/>
              <a:ext cx="928756" cy="546824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  <p:sp>
          <p:nvSpPr>
            <p:cNvPr id="41" name="Oval 40"/>
            <p:cNvSpPr/>
            <p:nvPr/>
          </p:nvSpPr>
          <p:spPr>
            <a:xfrm>
              <a:off x="3200400" y="5638800"/>
              <a:ext cx="928756" cy="546824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</p:grpSp>
      <p:grpSp>
        <p:nvGrpSpPr>
          <p:cNvPr id="33" name="Group 32"/>
          <p:cNvGrpSpPr/>
          <p:nvPr/>
        </p:nvGrpSpPr>
        <p:grpSpPr>
          <a:xfrm rot="21195678">
            <a:off x="2863041" y="1046547"/>
            <a:ext cx="2956479" cy="2216650"/>
            <a:chOff x="3292977" y="2827290"/>
            <a:chExt cx="2339068" cy="2178020"/>
          </a:xfrm>
        </p:grpSpPr>
        <p:sp>
          <p:nvSpPr>
            <p:cNvPr id="34" name="Oval Callout 33"/>
            <p:cNvSpPr/>
            <p:nvPr/>
          </p:nvSpPr>
          <p:spPr>
            <a:xfrm rot="307403" flipH="1">
              <a:off x="3292977" y="2827290"/>
              <a:ext cx="2339068" cy="2178020"/>
            </a:xfrm>
            <a:prstGeom prst="wedgeEllipseCallo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35" name="Rounded Rectangle 34"/>
            <p:cNvSpPr/>
            <p:nvPr/>
          </p:nvSpPr>
          <p:spPr>
            <a:xfrm rot="404322">
              <a:off x="3429000" y="3303721"/>
              <a:ext cx="2057400" cy="1055308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err="1"/>
                <a:t>b</a:t>
              </a:r>
              <a:r>
                <a:rPr lang="en-US" sz="2800" b="1" dirty="0" err="1" smtClean="0"/>
                <a:t>andwidth_cap</a:t>
              </a:r>
              <a:r>
                <a:rPr lang="en-US" sz="2800" b="1" dirty="0" smtClean="0"/>
                <a:t> = 10,000 </a:t>
              </a:r>
              <a:r>
                <a:rPr lang="en-US" sz="2800" b="1" dirty="0" err="1" smtClean="0"/>
                <a:t>req</a:t>
              </a:r>
              <a:r>
                <a:rPr lang="en-US" sz="2800" b="1" dirty="0" smtClean="0"/>
                <a:t>/m</a:t>
              </a:r>
              <a:endParaRPr lang="en-US" sz="2800" b="1" dirty="0"/>
            </a:p>
          </p:txBody>
        </p:sp>
      </p:grpSp>
      <p:grpSp>
        <p:nvGrpSpPr>
          <p:cNvPr id="29" name="Group 28"/>
          <p:cNvGrpSpPr/>
          <p:nvPr/>
        </p:nvGrpSpPr>
        <p:grpSpPr>
          <a:xfrm rot="21195678">
            <a:off x="2844833" y="4694718"/>
            <a:ext cx="3411709" cy="2005475"/>
            <a:chOff x="3164393" y="4996982"/>
            <a:chExt cx="2339068" cy="1990035"/>
          </a:xfrm>
        </p:grpSpPr>
        <p:sp>
          <p:nvSpPr>
            <p:cNvPr id="31" name="Oval Callout 30"/>
            <p:cNvSpPr/>
            <p:nvPr/>
          </p:nvSpPr>
          <p:spPr>
            <a:xfrm rot="307403" flipH="1" flipV="1">
              <a:off x="3164393" y="4996982"/>
              <a:ext cx="2339068" cy="1990035"/>
            </a:xfrm>
            <a:prstGeom prst="wedgeEllipseCallou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37" name="Rounded Rectangle 36"/>
            <p:cNvSpPr/>
            <p:nvPr/>
          </p:nvSpPr>
          <p:spPr>
            <a:xfrm rot="404322">
              <a:off x="3262935" y="5345267"/>
              <a:ext cx="2230643" cy="1055308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err="1"/>
                <a:t>s</a:t>
              </a:r>
              <a:r>
                <a:rPr lang="en-US" sz="2800" b="1" dirty="0" err="1" smtClean="0"/>
                <a:t>plit_ratio</a:t>
              </a:r>
              <a:r>
                <a:rPr lang="en-US" sz="2800" b="1" dirty="0" smtClean="0"/>
                <a:t> = 10%</a:t>
              </a:r>
            </a:p>
            <a:p>
              <a:pPr algn="ctr"/>
              <a:r>
                <a:rPr lang="en-US" sz="2800" b="1" dirty="0" err="1" smtClean="0"/>
                <a:t>allowed_dev</a:t>
              </a:r>
              <a:r>
                <a:rPr lang="en-US" sz="2800" b="1" dirty="0" smtClean="0"/>
                <a:t> = </a:t>
              </a:r>
              <a:r>
                <a:rPr lang="en-US" sz="2800" b="1" dirty="0"/>
                <a:t>±</a:t>
              </a:r>
              <a:r>
                <a:rPr lang="en-US" sz="2800" b="1" dirty="0" smtClean="0"/>
                <a:t> 5%</a:t>
              </a:r>
              <a:endParaRPr lang="en-US" sz="2800" b="1" dirty="0"/>
            </a:p>
          </p:txBody>
        </p:sp>
      </p:grpSp>
      <p:cxnSp>
        <p:nvCxnSpPr>
          <p:cNvPr id="43" name="Straight Arrow Connector 42"/>
          <p:cNvCxnSpPr/>
          <p:nvPr/>
        </p:nvCxnSpPr>
        <p:spPr>
          <a:xfrm flipH="1">
            <a:off x="3262743" y="4238054"/>
            <a:ext cx="3900056" cy="0"/>
          </a:xfrm>
          <a:prstGeom prst="straightConnector1">
            <a:avLst/>
          </a:prstGeom>
          <a:solidFill>
            <a:schemeClr val="accent2">
              <a:lumMod val="75000"/>
            </a:schemeClr>
          </a:solidFill>
          <a:ln w="41275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4398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Eg</a:t>
            </a:r>
            <a:r>
              <a:rPr lang="en-US" dirty="0" smtClean="0"/>
              <a:t>. 10-Server Deployment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5410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How to describe policy</a:t>
            </a:r>
          </a:p>
          <a:p>
            <a:r>
              <a:rPr lang="en-US" dirty="0" smtClean="0"/>
              <a:t> with constraints?</a:t>
            </a:r>
            <a:endParaRPr lang="en-US" dirty="0"/>
          </a:p>
        </p:txBody>
      </p:sp>
      <p:pic>
        <p:nvPicPr>
          <p:cNvPr id="1026" name="Picture 2" descr="C:\Users\patrick\Desktop\presults\servers_combine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" y="1856884"/>
            <a:ext cx="8915400" cy="288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3330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 descr="C:\Users\patrick\Desktop\presults\servers_combined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" y="1856884"/>
            <a:ext cx="8915400" cy="288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1000" y="2286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No Constraints</a:t>
            </a:r>
            <a:br>
              <a:rPr lang="en-US" dirty="0" smtClean="0"/>
            </a:br>
            <a:r>
              <a:rPr lang="en-US" dirty="0" smtClean="0"/>
              <a:t>Equivalent to “Closest Node”</a:t>
            </a:r>
            <a:endParaRPr lang="en-US" dirty="0"/>
          </a:p>
        </p:txBody>
      </p:sp>
      <p:graphicFrame>
        <p:nvGraphicFramePr>
          <p:cNvPr id="10" name="Chart 9"/>
          <p:cNvGraphicFramePr/>
          <p:nvPr>
            <p:extLst>
              <p:ext uri="{D42A27DB-BD31-4B8C-83A1-F6EECF244321}">
                <p14:modId xmlns:p14="http://schemas.microsoft.com/office/powerpoint/2010/main" val="1140497912"/>
              </p:ext>
            </p:extLst>
          </p:nvPr>
        </p:nvGraphicFramePr>
        <p:xfrm>
          <a:off x="0" y="5183372"/>
          <a:ext cx="9074276" cy="167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52399" y="5269468"/>
            <a:ext cx="8921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Requests per Replica</a:t>
            </a:r>
            <a:endParaRPr lang="en-US" sz="2400" b="1" dirty="0"/>
          </a:p>
        </p:txBody>
      </p:sp>
      <p:sp>
        <p:nvSpPr>
          <p:cNvPr id="11" name="Oval 10"/>
          <p:cNvSpPr/>
          <p:nvPr/>
        </p:nvSpPr>
        <p:spPr>
          <a:xfrm>
            <a:off x="8077200" y="4876800"/>
            <a:ext cx="997076" cy="99707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76200">
                <a:solidFill>
                  <a:schemeClr val="accent2"/>
                </a:solidFill>
              </a:ln>
            </a:endParaRPr>
          </a:p>
        </p:txBody>
      </p:sp>
      <p:sp>
        <p:nvSpPr>
          <p:cNvPr id="12" name="Oval 11"/>
          <p:cNvSpPr/>
          <p:nvPr/>
        </p:nvSpPr>
        <p:spPr>
          <a:xfrm>
            <a:off x="6318124" y="5175124"/>
            <a:ext cx="997076" cy="99707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76200">
                <a:solidFill>
                  <a:schemeClr val="accent2"/>
                </a:solidFill>
              </a:ln>
            </a:endParaRPr>
          </a:p>
        </p:txBody>
      </p:sp>
      <p:pic>
        <p:nvPicPr>
          <p:cNvPr id="4" name="Picture 3" descr="C:\Users\patrick\Desktop\presults\closest_combined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" y="1856884"/>
            <a:ext cx="8915400" cy="2881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47250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AsOne/>
      </p:bldGraphic>
      <p:bldP spid="5" grpId="0"/>
      <p:bldP spid="11" grpId="0" animBg="1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1000" y="2286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No Constraints</a:t>
            </a:r>
            <a:br>
              <a:rPr lang="en-US" dirty="0"/>
            </a:br>
            <a:r>
              <a:rPr lang="en-US" dirty="0"/>
              <a:t>Equivalent to “Closest Node”</a:t>
            </a:r>
          </a:p>
        </p:txBody>
      </p:sp>
      <p:graphicFrame>
        <p:nvGraphicFramePr>
          <p:cNvPr id="10" name="Chart 9"/>
          <p:cNvGraphicFramePr/>
          <p:nvPr>
            <p:extLst>
              <p:ext uri="{D42A27DB-BD31-4B8C-83A1-F6EECF244321}">
                <p14:modId xmlns:p14="http://schemas.microsoft.com/office/powerpoint/2010/main" val="570865996"/>
              </p:ext>
            </p:extLst>
          </p:nvPr>
        </p:nvGraphicFramePr>
        <p:xfrm>
          <a:off x="0" y="5183372"/>
          <a:ext cx="9074276" cy="167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52399" y="5269468"/>
            <a:ext cx="8921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Requests per Replica</a:t>
            </a:r>
            <a:endParaRPr lang="en-US" sz="2400" b="1" dirty="0"/>
          </a:p>
        </p:txBody>
      </p:sp>
      <p:sp>
        <p:nvSpPr>
          <p:cNvPr id="7" name="Rounded Rectangle 6"/>
          <p:cNvSpPr/>
          <p:nvPr/>
        </p:nvSpPr>
        <p:spPr>
          <a:xfrm>
            <a:off x="3886200" y="4814500"/>
            <a:ext cx="2209800" cy="1371600"/>
          </a:xfrm>
          <a:prstGeom prst="roundRect">
            <a:avLst/>
          </a:prstGeom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Impose 20% Cap</a:t>
            </a:r>
            <a:endParaRPr lang="en-US" sz="2800" b="1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6629400" y="6019800"/>
            <a:ext cx="22098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C:\Users\patrick\Desktop\presults\closest_combined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" y="1856884"/>
            <a:ext cx="8915400" cy="2881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C:\Users\patrick\Desktop\presults\closest_combined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41" t="44711"/>
          <a:stretch/>
        </p:blipFill>
        <p:spPr bwMode="auto">
          <a:xfrm>
            <a:off x="4777740" y="1807898"/>
            <a:ext cx="4061460" cy="2979484"/>
          </a:xfrm>
          <a:prstGeom prst="rect">
            <a:avLst/>
          </a:prstGeom>
          <a:noFill/>
          <a:ln w="76200"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8848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1000" y="2286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Cap as Overload Protection</a:t>
            </a:r>
            <a:endParaRPr lang="en-US" dirty="0"/>
          </a:p>
        </p:txBody>
      </p:sp>
      <p:graphicFrame>
        <p:nvGraphicFramePr>
          <p:cNvPr id="10" name="Chart 9"/>
          <p:cNvGraphicFramePr/>
          <p:nvPr>
            <p:extLst>
              <p:ext uri="{D42A27DB-BD31-4B8C-83A1-F6EECF244321}">
                <p14:modId xmlns:p14="http://schemas.microsoft.com/office/powerpoint/2010/main" val="1557838497"/>
              </p:ext>
            </p:extLst>
          </p:nvPr>
        </p:nvGraphicFramePr>
        <p:xfrm>
          <a:off x="0" y="5183372"/>
          <a:ext cx="9074276" cy="167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52399" y="5269468"/>
            <a:ext cx="8921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Requests per Replica</a:t>
            </a:r>
            <a:endParaRPr lang="en-US" sz="2400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6629400" y="6019800"/>
            <a:ext cx="22098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2" descr="C:\Users\patrick\Desktop\presults\bcap_combined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844" y="1856884"/>
            <a:ext cx="8915400" cy="288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C:\Users\patrick\Desktop\presults\bcap_combined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41" t="44710"/>
          <a:stretch/>
        </p:blipFill>
        <p:spPr bwMode="auto">
          <a:xfrm>
            <a:off x="4786354" y="1807898"/>
            <a:ext cx="4061460" cy="2979484"/>
          </a:xfrm>
          <a:prstGeom prst="rect">
            <a:avLst/>
          </a:prstGeom>
          <a:noFill/>
          <a:ln w="76200"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167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patrick\Desktop\presults\us_closest_combine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844" y="1856884"/>
            <a:ext cx="8915400" cy="288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1000" y="2286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12 Hours Later…</a:t>
            </a:r>
            <a:endParaRPr lang="en-US" dirty="0"/>
          </a:p>
        </p:txBody>
      </p:sp>
      <p:graphicFrame>
        <p:nvGraphicFramePr>
          <p:cNvPr id="10" name="Chart 9"/>
          <p:cNvGraphicFramePr/>
          <p:nvPr>
            <p:extLst>
              <p:ext uri="{D42A27DB-BD31-4B8C-83A1-F6EECF244321}">
                <p14:modId xmlns:p14="http://schemas.microsoft.com/office/powerpoint/2010/main" val="2619507684"/>
              </p:ext>
            </p:extLst>
          </p:nvPr>
        </p:nvGraphicFramePr>
        <p:xfrm>
          <a:off x="0" y="5183372"/>
          <a:ext cx="9074276" cy="167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52399" y="5269468"/>
            <a:ext cx="8921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Requests per Replica</a:t>
            </a:r>
            <a:endParaRPr lang="en-US" sz="2400" b="1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6629400" y="6019800"/>
            <a:ext cx="2209800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360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patrick\Desktop\presults\split_combined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844" y="1856884"/>
            <a:ext cx="8915398" cy="288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“Load Balance”</a:t>
            </a:r>
            <a:br>
              <a:rPr lang="en-US" dirty="0" smtClean="0"/>
            </a:br>
            <a:r>
              <a:rPr lang="en-US" dirty="0" smtClean="0"/>
              <a:t>(split = 10%, tolerance = 5%)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52399" y="5269468"/>
            <a:ext cx="8921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Requests per Replica</a:t>
            </a:r>
          </a:p>
        </p:txBody>
      </p:sp>
      <p:graphicFrame>
        <p:nvGraphicFramePr>
          <p:cNvPr id="9" name="Chart 8"/>
          <p:cNvGraphicFramePr/>
          <p:nvPr>
            <p:extLst>
              <p:ext uri="{D42A27DB-BD31-4B8C-83A1-F6EECF244321}">
                <p14:modId xmlns:p14="http://schemas.microsoft.com/office/powerpoint/2010/main" val="53780748"/>
              </p:ext>
            </p:extLst>
          </p:nvPr>
        </p:nvGraphicFramePr>
        <p:xfrm>
          <a:off x="76200" y="5183372"/>
          <a:ext cx="8998076" cy="167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4" name="Straight Connector 3"/>
          <p:cNvCxnSpPr/>
          <p:nvPr/>
        </p:nvCxnSpPr>
        <p:spPr>
          <a:xfrm>
            <a:off x="381000" y="6400800"/>
            <a:ext cx="84582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81000" y="6248400"/>
            <a:ext cx="8458200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85704" y="6581775"/>
            <a:ext cx="8453496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376606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patrick\Desktop\presults\split_combined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844" y="1856884"/>
            <a:ext cx="8915398" cy="288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“Load Balance”</a:t>
            </a:r>
            <a:br>
              <a:rPr lang="en-US" dirty="0" smtClean="0"/>
            </a:br>
            <a:r>
              <a:rPr lang="en-US" dirty="0" smtClean="0"/>
              <a:t>(split = 10%, tolerance = 5%)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52399" y="5269468"/>
            <a:ext cx="8921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Requests per Replica</a:t>
            </a:r>
          </a:p>
        </p:txBody>
      </p:sp>
      <p:graphicFrame>
        <p:nvGraphicFramePr>
          <p:cNvPr id="9" name="Chart 8"/>
          <p:cNvGraphicFramePr/>
          <p:nvPr>
            <p:extLst>
              <p:ext uri="{D42A27DB-BD31-4B8C-83A1-F6EECF244321}">
                <p14:modId xmlns:p14="http://schemas.microsoft.com/office/powerpoint/2010/main" val="3752508888"/>
              </p:ext>
            </p:extLst>
          </p:nvPr>
        </p:nvGraphicFramePr>
        <p:xfrm>
          <a:off x="76200" y="5183372"/>
          <a:ext cx="8998076" cy="167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4" name="Straight Connector 3"/>
          <p:cNvCxnSpPr/>
          <p:nvPr/>
        </p:nvCxnSpPr>
        <p:spPr>
          <a:xfrm>
            <a:off x="381000" y="6400800"/>
            <a:ext cx="84582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81000" y="6248400"/>
            <a:ext cx="8458200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85704" y="6581775"/>
            <a:ext cx="8453496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6477000" y="685800"/>
            <a:ext cx="1066800" cy="914400"/>
          </a:xfrm>
          <a:prstGeom prst="ellipse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667000" y="2057400"/>
            <a:ext cx="5562600" cy="1447800"/>
          </a:xfrm>
          <a:prstGeom prst="roundRect">
            <a:avLst/>
          </a:prstGeom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Trade-off network proximity &amp; load distribution</a:t>
            </a:r>
            <a:endParaRPr lang="en-US" sz="36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78214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Server selection background</a:t>
            </a:r>
            <a:br>
              <a:rPr lang="en-US" dirty="0" smtClean="0">
                <a:solidFill>
                  <a:schemeClr val="tx2"/>
                </a:solidFill>
              </a:rPr>
            </a:br>
            <a:endParaRPr lang="en-US" b="1" u="sng" dirty="0" smtClean="0">
              <a:solidFill>
                <a:schemeClr val="tx2"/>
              </a:solidFill>
            </a:endParaRPr>
          </a:p>
          <a:p>
            <a:r>
              <a:rPr lang="en-US" dirty="0" smtClean="0"/>
              <a:t>Constraint-based policy interface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Scalable optimization algorithm</a:t>
            </a:r>
          </a:p>
          <a:p>
            <a:pPr marL="57150" indent="0">
              <a:buNone/>
            </a:pPr>
            <a:endParaRPr lang="en-US" dirty="0" smtClean="0"/>
          </a:p>
          <a:p>
            <a:r>
              <a:rPr lang="en-US" dirty="0" smtClean="0"/>
              <a:t>Production deployment</a:t>
            </a:r>
            <a:r>
              <a:rPr lang="en-US" dirty="0"/>
              <a:t/>
            </a:r>
            <a:br>
              <a:rPr lang="en-US" dirty="0"/>
            </a:b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69742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patrick\Desktop\presults\us_split_combined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844" y="1856884"/>
            <a:ext cx="8915398" cy="288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12 Hours Later…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52399" y="5269468"/>
            <a:ext cx="8921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Requests per Replica</a:t>
            </a:r>
          </a:p>
        </p:txBody>
      </p:sp>
      <p:graphicFrame>
        <p:nvGraphicFramePr>
          <p:cNvPr id="9" name="Chart 8"/>
          <p:cNvGraphicFramePr/>
          <p:nvPr>
            <p:extLst>
              <p:ext uri="{D42A27DB-BD31-4B8C-83A1-F6EECF244321}">
                <p14:modId xmlns:p14="http://schemas.microsoft.com/office/powerpoint/2010/main" val="3632189779"/>
              </p:ext>
            </p:extLst>
          </p:nvPr>
        </p:nvGraphicFramePr>
        <p:xfrm>
          <a:off x="76200" y="5183372"/>
          <a:ext cx="8998076" cy="167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13" name="Straight Connector 12"/>
          <p:cNvCxnSpPr/>
          <p:nvPr/>
        </p:nvCxnSpPr>
        <p:spPr>
          <a:xfrm>
            <a:off x="381000" y="6400800"/>
            <a:ext cx="84582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81000" y="6248400"/>
            <a:ext cx="8458200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85704" y="6581775"/>
            <a:ext cx="8453496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614304" y="2133600"/>
            <a:ext cx="7996296" cy="288317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 smtClean="0">
                <a:solidFill>
                  <a:schemeClr val="bg1"/>
                </a:solidFill>
              </a:rPr>
              <a:t>Large range of policies by varying cap/weight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48785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/>
          </a:bodyPr>
          <a:lstStyle/>
          <a:p>
            <a:r>
              <a:rPr lang="en-US" dirty="0" smtClean="0"/>
              <a:t>Server selection background</a:t>
            </a:r>
          </a:p>
          <a:p>
            <a:endParaRPr lang="en-US" dirty="0"/>
          </a:p>
          <a:p>
            <a:r>
              <a:rPr lang="en-US" dirty="0" smtClean="0"/>
              <a:t>Constraint-based policy interface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>
                <a:solidFill>
                  <a:schemeClr val="tx2"/>
                </a:solidFill>
              </a:rPr>
              <a:t>Scalable optimization algorithm</a:t>
            </a:r>
          </a:p>
          <a:p>
            <a:pPr marL="57150" indent="0">
              <a:buNone/>
            </a:pPr>
            <a:endParaRPr lang="en-US" dirty="0" smtClean="0"/>
          </a:p>
          <a:p>
            <a:r>
              <a:rPr lang="en-US" dirty="0"/>
              <a:t>Production deployment</a:t>
            </a:r>
            <a:br>
              <a:rPr lang="en-US" dirty="0"/>
            </a:b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84845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Optimization: </a:t>
            </a:r>
            <a:br>
              <a:rPr lang="en-US" dirty="0" smtClean="0"/>
            </a:br>
            <a:r>
              <a:rPr lang="en-US" dirty="0" smtClean="0"/>
              <a:t>Policy Realization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Global LP describing </a:t>
            </a:r>
            <a:r>
              <a:rPr lang="en-US" dirty="0"/>
              <a:t>“optimal” </a:t>
            </a:r>
            <a:r>
              <a:rPr lang="en-US" dirty="0" smtClean="0"/>
              <a:t>pairing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2629159"/>
              </p:ext>
            </p:extLst>
          </p:nvPr>
        </p:nvGraphicFramePr>
        <p:xfrm>
          <a:off x="609600" y="1752600"/>
          <a:ext cx="7924800" cy="370840"/>
        </p:xfrm>
        <a:graphic>
          <a:graphicData uri="http://schemas.openxmlformats.org/drawingml/2006/table">
            <a:tbl>
              <a:tblPr bandRow="1">
                <a:tableStyleId>{7DF18680-E054-41AD-8BC1-D1AEF772440D}</a:tableStyleId>
              </a:tblPr>
              <a:tblGrid>
                <a:gridCol w="2641600"/>
                <a:gridCol w="2641600"/>
                <a:gridCol w="2641600"/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Clients: c ∈ C </a:t>
                      </a:r>
                      <a:endParaRPr lang="en-US" b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Nodes: n ∈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Replica Instances: i ∈ I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Rounded Rectangle 4"/>
          <p:cNvSpPr/>
          <p:nvPr/>
        </p:nvSpPr>
        <p:spPr>
          <a:xfrm>
            <a:off x="457200" y="2819400"/>
            <a:ext cx="8229600" cy="34290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Cambria Math"/>
            </a:endParaRPr>
          </a:p>
          <a:p>
            <a:pPr algn="ctr"/>
            <a:endParaRPr lang="en-US" dirty="0" smtClean="0">
              <a:latin typeface="Cambria Math"/>
            </a:endParaRPr>
          </a:p>
          <a:p>
            <a:r>
              <a:rPr lang="en-US" dirty="0" smtClean="0"/>
              <a:t>	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48383846"/>
                  </p:ext>
                </p:extLst>
              </p:nvPr>
            </p:nvGraphicFramePr>
            <p:xfrm>
              <a:off x="609600" y="3124200"/>
              <a:ext cx="7924800" cy="83153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962400"/>
                    <a:gridCol w="3962400"/>
                  </a:tblGrid>
                  <a:tr h="370840"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800" dirty="0" smtClean="0">
                              <a:solidFill>
                                <a:schemeClr val="tx1"/>
                              </a:solidFill>
                            </a:rPr>
                            <a:t>Minimize network cost</a:t>
                          </a:r>
                        </a:p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unc>
                                  <m:funcPr>
                                    <m:ctrlPr>
                                      <a:rPr lang="en-US" sz="2000" b="0" i="1" smtClean="0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2000" b="0" i="0" smtClean="0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</a:rPr>
                                      <m:t>min</m:t>
                                    </m:r>
                                  </m:fName>
                                  <m:e>
                                    <m:nary>
                                      <m:naryPr>
                                        <m:chr m:val="∑"/>
                                        <m:supHide m:val="on"/>
                                        <m:ctrlPr>
                                          <a:rPr lang="en-US" sz="2000" i="1">
                                            <a:solidFill>
                                              <a:schemeClr val="tx1"/>
                                            </a:solidFill>
                                            <a:latin typeface="Cambria Math"/>
                                          </a:rPr>
                                        </m:ctrlPr>
                                      </m:naryPr>
                                      <m:sub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2000" i="1">
                                            <a:solidFill>
                                              <a:schemeClr val="tx1"/>
                                            </a:solidFill>
                                            <a:latin typeface="Cambria Math"/>
                                          </a:rPr>
                                          <m:t>𝑐</m:t>
                                        </m:r>
                                        <m:r>
                                          <a:rPr lang="en-US" sz="2000" i="1">
                                            <a:solidFill>
                                              <a:schemeClr val="tx1"/>
                                            </a:solidFill>
                                            <a:latin typeface="Cambria Math"/>
                                            <a:ea typeface="Cambria Math"/>
                                          </a:rPr>
                                          <m:t>∈</m:t>
                                        </m:r>
                                        <m:r>
                                          <a:rPr lang="en-US" sz="2000" i="1">
                                            <a:solidFill>
                                              <a:schemeClr val="tx1"/>
                                            </a:solidFill>
                                            <a:latin typeface="Cambria Math"/>
                                            <a:ea typeface="Cambria Math"/>
                                          </a:rPr>
                                          <m:t>𝐶</m:t>
                                        </m:r>
                                      </m:sub>
                                      <m:sup/>
                                      <m:e>
                                        <m:nary>
                                          <m:naryPr>
                                            <m:chr m:val="∑"/>
                                            <m:supHide m:val="on"/>
                                            <m:ctrlPr>
                                              <a:rPr lang="en-US" sz="20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/>
                                              </a:rPr>
                                            </m:ctrlPr>
                                          </m:naryPr>
                                          <m:sub>
                                            <m:r>
                                              <m:rPr>
                                                <m:brk m:alnAt="7"/>
                                              </m:rPr>
                                              <a:rPr lang="en-US" sz="20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/>
                                              </a:rPr>
                                              <m:t>𝑖</m:t>
                                            </m:r>
                                            <m:r>
                                              <a:rPr lang="en-US" sz="20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/>
                                                <a:ea typeface="Cambria Math"/>
                                              </a:rPr>
                                              <m:t>∈</m:t>
                                            </m:r>
                                            <m:r>
                                              <a:rPr lang="en-US" sz="20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/>
                                                <a:ea typeface="Cambria Math"/>
                                              </a:rPr>
                                              <m:t>𝐼</m:t>
                                            </m:r>
                                          </m:sub>
                                          <m:sup/>
                                          <m:e>
                                            <m:r>
                                              <a:rPr lang="en-US" sz="20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/>
                                              </a:rPr>
                                              <m:t> </m:t>
                                            </m:r>
                                            <m:sSub>
                                              <m:sSubPr>
                                                <m:ctrlPr>
                                                  <a:rPr lang="en-US" sz="2000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l-GR" sz="200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m:rPr>
                                                        <m:sty m:val="p"/>
                                                      </m:rPr>
                                                      <a:rPr lang="el-GR" sz="2000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/>
                                                      </a:rPr>
                                                      <m:t>α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2000" b="1" i="1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latin typeface="Cambria Math"/>
                                                      </a:rPr>
                                                      <m:t>𝒄</m:t>
                                                    </m:r>
                                                  </m:sub>
                                                </m:sSub>
                                                <m:r>
                                                  <a:rPr lang="en-US" sz="2000" i="1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/>
                                                    <a:ea typeface="Cambria Math"/>
                                                  </a:rPr>
                                                  <m:t>∙</m:t>
                                                </m:r>
                                                <m:r>
                                                  <a:rPr lang="en-US" sz="2000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/>
                                                  </a:rPr>
                                                  <m:t>𝑅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000" i="1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/>
                                                  </a:rPr>
                                                  <m:t>𝑐𝑖</m:t>
                                                </m:r>
                                              </m:sub>
                                            </m:sSub>
                                            <m:r>
                                              <a:rPr lang="en-US" sz="200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/>
                                                <a:ea typeface="Cambria Math"/>
                                              </a:rPr>
                                              <m:t>∙</m:t>
                                            </m:r>
                                            <m:r>
                                              <a:rPr lang="en-US" sz="20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/>
                                              </a:rPr>
                                              <m:t>𝑐𝑜𝑠𝑡</m:t>
                                            </m:r>
                                            <m:r>
                                              <a:rPr lang="en-US" sz="20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/>
                                              </a:rPr>
                                              <m:t>(</m:t>
                                            </m:r>
                                            <m:r>
                                              <a:rPr lang="en-US" sz="20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/>
                                              </a:rPr>
                                              <m:t>𝑐</m:t>
                                            </m:r>
                                            <m:r>
                                              <a:rPr lang="en-US" sz="20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/>
                                              </a:rPr>
                                              <m:t>, </m:t>
                                            </m:r>
                                            <m:r>
                                              <a:rPr lang="en-US" sz="20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/>
                                              </a:rPr>
                                              <m:t>𝑖</m:t>
                                            </m:r>
                                            <m:r>
                                              <a:rPr lang="en-US" sz="20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/>
                                              </a:rPr>
                                              <m:t>)</m:t>
                                            </m:r>
                                          </m:e>
                                        </m:nary>
                                      </m:e>
                                    </m:nary>
                                  </m:e>
                                </m:func>
                              </m:oMath>
                            </m:oMathPara>
                          </a14:m>
                          <a:endParaRPr lang="en-US" sz="20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48647561"/>
                  </p:ext>
                </p:extLst>
              </p:nvPr>
            </p:nvGraphicFramePr>
            <p:xfrm>
              <a:off x="609600" y="3124200"/>
              <a:ext cx="7924800" cy="83153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962400"/>
                    <a:gridCol w="3962400"/>
                  </a:tblGrid>
                  <a:tr h="831533"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800" dirty="0" smtClean="0">
                              <a:solidFill>
                                <a:schemeClr val="tx1"/>
                              </a:solidFill>
                            </a:rPr>
                            <a:t>Minimize network cost</a:t>
                          </a:r>
                        </a:p>
                        <a:p>
                          <a:pPr/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1">
                          <a:blip r:embed="rId6"/>
                          <a:stretch>
                            <a:fillRect l="-100000" t="-4412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e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90416279"/>
                  </p:ext>
                </p:extLst>
              </p:nvPr>
            </p:nvGraphicFramePr>
            <p:xfrm>
              <a:off x="609600" y="4495800"/>
              <a:ext cx="7924800" cy="9448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962400"/>
                    <a:gridCol w="3962400"/>
                  </a:tblGrid>
                  <a:tr h="381712">
                    <a:tc>
                      <a:txBody>
                        <a:bodyPr/>
                        <a:lstStyle/>
                        <a:p>
                          <a:r>
                            <a:rPr lang="en-US" sz="2800" dirty="0" smtClean="0">
                              <a:solidFill>
                                <a:schemeClr val="tx1"/>
                              </a:solidFill>
                            </a:rPr>
                            <a:t>Server loads</a:t>
                          </a:r>
                          <a:r>
                            <a:rPr lang="en-US" sz="2800" baseline="0" dirty="0" smtClean="0">
                              <a:solidFill>
                                <a:schemeClr val="tx1"/>
                              </a:solidFill>
                            </a:rPr>
                            <a:t> within tolerance</a:t>
                          </a:r>
                          <a:endParaRPr lang="en-US" sz="28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nor/>
                                  </m:rPr>
                                  <a:rPr lang="en-US" sz="3200" dirty="0" smtClean="0">
                                    <a:solidFill>
                                      <a:schemeClr val="tx1"/>
                                    </a:solidFill>
                                  </a:rPr>
                                  <m:t>	</m:t>
                                </m:r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en-US" sz="3200" i="1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3200" i="1">
                                            <a:solidFill>
                                              <a:schemeClr val="tx1"/>
                                            </a:solidFill>
                                            <a:latin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3200" i="1">
                                            <a:solidFill>
                                              <a:schemeClr val="tx1"/>
                                            </a:solidFill>
                                            <a:latin typeface="Cambria Math"/>
                                          </a:rPr>
                                          <m:t>𝑃</m:t>
                                        </m:r>
                                      </m:e>
                                      <m:sub>
                                        <m:r>
                                          <a:rPr lang="en-US" sz="3200" i="1">
                                            <a:solidFill>
                                              <a:schemeClr val="tx1"/>
                                            </a:solidFill>
                                            <a:latin typeface="Cambria Math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3200" i="1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sz="3200" i="1">
                                            <a:solidFill>
                                              <a:schemeClr val="tx1"/>
                                            </a:solidFill>
                                            <a:latin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l-GR" sz="320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/>
                                          </a:rPr>
                                          <m:t>ω</m:t>
                                        </m:r>
                                      </m:e>
                                      <m:sub>
                                        <m:r>
                                          <a:rPr lang="en-US" sz="3200" i="1">
                                            <a:solidFill>
                                              <a:schemeClr val="tx1"/>
                                            </a:solidFill>
                                            <a:latin typeface="Cambria Math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sz="3200" i="1">
                                    <a:solidFill>
                                      <a:schemeClr val="tx1"/>
                                    </a:solidFill>
                                    <a:latin typeface="Cambria Math"/>
                                  </a:rPr>
                                  <m:t> </m:t>
                                </m:r>
                                <m:r>
                                  <a:rPr lang="en-US" sz="3200" i="1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</a:rPr>
                                  <m:t>≤</m:t>
                                </m:r>
                                <m:sSub>
                                  <m:sSubPr>
                                    <m:ctrlPr>
                                      <a:rPr lang="en-US" sz="3200" i="1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i="1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</a:rPr>
                                      <m:t>𝜀</m:t>
                                    </m:r>
                                  </m:e>
                                  <m:sub>
                                    <m:r>
                                      <a:rPr lang="en-US" sz="3200" i="1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  <a:ea typeface="Cambria Math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3200" i="1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3200" dirty="0" smtClean="0">
                                    <a:solidFill>
                                      <a:schemeClr val="tx1"/>
                                    </a:solidFill>
                                  </a:rPr>
                                  <m:t>	</m:t>
                                </m:r>
                              </m:oMath>
                            </m:oMathPara>
                          </a14:m>
                          <a:endParaRPr lang="en-US" sz="3200" dirty="0" smtClean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e 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804090144"/>
                  </p:ext>
                </p:extLst>
              </p:nvPr>
            </p:nvGraphicFramePr>
            <p:xfrm>
              <a:off x="609600" y="4495800"/>
              <a:ext cx="7924800" cy="9448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962400"/>
                    <a:gridCol w="3962400"/>
                  </a:tblGrid>
                  <a:tr h="944880">
                    <a:tc>
                      <a:txBody>
                        <a:bodyPr/>
                        <a:lstStyle/>
                        <a:p>
                          <a:r>
                            <a:rPr lang="en-US" sz="2800" dirty="0" smtClean="0">
                              <a:solidFill>
                                <a:schemeClr val="tx1"/>
                              </a:solidFill>
                            </a:rPr>
                            <a:t>Server loads</a:t>
                          </a:r>
                          <a:r>
                            <a:rPr lang="en-US" sz="2800" baseline="0" dirty="0" smtClean="0">
                              <a:solidFill>
                                <a:schemeClr val="tx1"/>
                              </a:solidFill>
                            </a:rPr>
                            <a:t> within tolerance</a:t>
                          </a:r>
                          <a:endParaRPr lang="en-US" sz="280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1">
                          <a:blip r:embed="rId7"/>
                          <a:stretch>
                            <a:fillRect l="-100000" t="-5806" b="-18065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e 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860362229"/>
                  </p:ext>
                </p:extLst>
              </p:nvPr>
            </p:nvGraphicFramePr>
            <p:xfrm>
              <a:off x="609600" y="5532120"/>
              <a:ext cx="7924800" cy="7924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962400"/>
                    <a:gridCol w="3962400"/>
                  </a:tblGrid>
                  <a:tr h="381712"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800" dirty="0" smtClean="0">
                              <a:solidFill>
                                <a:schemeClr val="tx1"/>
                              </a:solidFill>
                            </a:rPr>
                            <a:t>Bandwidth</a:t>
                          </a:r>
                          <a:r>
                            <a:rPr lang="en-US" sz="2800" baseline="0" dirty="0" smtClean="0">
                              <a:solidFill>
                                <a:schemeClr val="tx1"/>
                              </a:solidFill>
                            </a:rPr>
                            <a:t> caps met</a:t>
                          </a:r>
                          <a:endParaRPr lang="en-US" sz="2800" dirty="0" smtClean="0">
                            <a:solidFill>
                              <a:schemeClr val="tx1"/>
                            </a:solidFill>
                          </a:endParaRPr>
                        </a:p>
                        <a:p>
                          <a:endParaRPr lang="en-US" dirty="0" smtClean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3200" i="1" smtClean="0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i="1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en-US" sz="3200" i="1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sz="3200" i="1">
                                    <a:solidFill>
                                      <a:schemeClr val="tx1"/>
                                    </a:solidFill>
                                    <a:latin typeface="Cambria Math"/>
                                  </a:rPr>
                                  <m:t>&lt;</m:t>
                                </m:r>
                                <m:r>
                                  <a:rPr lang="en-US" sz="3200" i="1">
                                    <a:solidFill>
                                      <a:schemeClr val="tx1"/>
                                    </a:solidFill>
                                    <a:latin typeface="Cambria Math"/>
                                  </a:rPr>
                                  <m:t>𝐵</m:t>
                                </m:r>
                                <m:r>
                                  <a:rPr lang="en-US" sz="3200" i="1">
                                    <a:solidFill>
                                      <a:schemeClr val="tx1"/>
                                    </a:solidFill>
                                    <a:latin typeface="Cambria Math"/>
                                    <a:ea typeface="Cambria Math"/>
                                  </a:rPr>
                                  <m:t>∙</m:t>
                                </m:r>
                                <m:sSub>
                                  <m:sSubPr>
                                    <m:ctrlPr>
                                      <a:rPr lang="en-US" sz="3200" i="1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i="1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3200" i="1">
                                        <a:solidFill>
                                          <a:schemeClr val="tx1"/>
                                        </a:solidFill>
                                        <a:latin typeface="Cambria Math"/>
                                      </a:rPr>
                                      <m:t>𝑖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3200" dirty="0" smtClean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e 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31331342"/>
                  </p:ext>
                </p:extLst>
              </p:nvPr>
            </p:nvGraphicFramePr>
            <p:xfrm>
              <a:off x="609600" y="5532120"/>
              <a:ext cx="7924800" cy="7924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3962400"/>
                    <a:gridCol w="3962400"/>
                  </a:tblGrid>
                  <a:tr h="792480">
                    <a:tc>
                      <a:txBody>
                        <a:bodyPr/>
                        <a:lstStyle/>
                        <a:p>
                          <a:pPr marL="0" marR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800" dirty="0" smtClean="0">
                              <a:solidFill>
                                <a:schemeClr val="tx1"/>
                              </a:solidFill>
                            </a:rPr>
                            <a:t>Bandwidth</a:t>
                          </a:r>
                          <a:r>
                            <a:rPr lang="en-US" sz="2800" baseline="0" dirty="0" smtClean="0">
                              <a:solidFill>
                                <a:schemeClr val="tx1"/>
                              </a:solidFill>
                            </a:rPr>
                            <a:t> caps met</a:t>
                          </a:r>
                          <a:endParaRPr lang="en-US" sz="2800" dirty="0" smtClean="0">
                            <a:solidFill>
                              <a:schemeClr val="tx1"/>
                            </a:solidFill>
                          </a:endParaRPr>
                        </a:p>
                        <a:p>
                          <a:pPr/>
                          <a:endParaRPr lang="en-US" dirty="0" smtClean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381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1">
                          <a:blip r:embed="rId8"/>
                          <a:stretch>
                            <a:fillRect l="-100000" t="-6923"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p:sp>
        <p:nvSpPr>
          <p:cNvPr id="3" name="TextBox 2"/>
          <p:cNvSpPr txBox="1"/>
          <p:nvPr/>
        </p:nvSpPr>
        <p:spPr>
          <a:xfrm>
            <a:off x="3962400" y="3962400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s.t.</a:t>
            </a:r>
            <a:endParaRPr lang="en-US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3345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Optimization Workflow</a:t>
            </a:r>
            <a:endParaRPr lang="en-US" sz="4000" dirty="0"/>
          </a:p>
        </p:txBody>
      </p:sp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2649717879"/>
              </p:ext>
            </p:extLst>
          </p:nvPr>
        </p:nvGraphicFramePr>
        <p:xfrm>
          <a:off x="228600" y="2286000"/>
          <a:ext cx="85344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95878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28600" y="838200"/>
            <a:ext cx="8534400" cy="4546600"/>
            <a:chOff x="304800" y="1778000"/>
            <a:chExt cx="8534400" cy="4546600"/>
          </a:xfrm>
        </p:grpSpPr>
        <p:graphicFrame>
          <p:nvGraphicFramePr>
            <p:cNvPr id="13" name="Diagram 12"/>
            <p:cNvGraphicFramePr/>
            <p:nvPr>
              <p:extLst>
                <p:ext uri="{D42A27DB-BD31-4B8C-83A1-F6EECF244321}">
                  <p14:modId xmlns:p14="http://schemas.microsoft.com/office/powerpoint/2010/main" val="4190253684"/>
                </p:ext>
              </p:extLst>
            </p:nvPr>
          </p:nvGraphicFramePr>
          <p:xfrm>
            <a:off x="304800" y="1778000"/>
            <a:ext cx="8534400" cy="4064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graphicFrame>
          <p:nvGraphicFramePr>
            <p:cNvPr id="14" name="Diagram 13"/>
            <p:cNvGraphicFramePr/>
            <p:nvPr>
              <p:extLst>
                <p:ext uri="{D42A27DB-BD31-4B8C-83A1-F6EECF244321}">
                  <p14:modId xmlns:p14="http://schemas.microsoft.com/office/powerpoint/2010/main" val="4067987599"/>
                </p:ext>
              </p:extLst>
            </p:nvPr>
          </p:nvGraphicFramePr>
          <p:xfrm>
            <a:off x="304800" y="2006600"/>
            <a:ext cx="8534400" cy="4064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  <p:graphicFrame>
          <p:nvGraphicFramePr>
            <p:cNvPr id="15" name="Diagram 14"/>
            <p:cNvGraphicFramePr/>
            <p:nvPr>
              <p:extLst>
                <p:ext uri="{D42A27DB-BD31-4B8C-83A1-F6EECF244321}">
                  <p14:modId xmlns:p14="http://schemas.microsoft.com/office/powerpoint/2010/main" val="2900600404"/>
                </p:ext>
              </p:extLst>
            </p:nvPr>
          </p:nvGraphicFramePr>
          <p:xfrm>
            <a:off x="304800" y="2260600"/>
            <a:ext cx="8534400" cy="4064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13" r:lo="rId14" r:qs="rId15" r:cs="rId16"/>
            </a:graphicData>
          </a:graphic>
        </p:graphicFrame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Optimization Workflow</a:t>
            </a:r>
            <a:endParaRPr lang="en-US" sz="4000" dirty="0"/>
          </a:p>
        </p:txBody>
      </p:sp>
      <p:grpSp>
        <p:nvGrpSpPr>
          <p:cNvPr id="16" name="Group 15"/>
          <p:cNvGrpSpPr/>
          <p:nvPr/>
        </p:nvGrpSpPr>
        <p:grpSpPr>
          <a:xfrm>
            <a:off x="228600" y="1600200"/>
            <a:ext cx="8534400" cy="4800600"/>
            <a:chOff x="304800" y="1778000"/>
            <a:chExt cx="8534400" cy="4800600"/>
          </a:xfrm>
        </p:grpSpPr>
        <p:grpSp>
          <p:nvGrpSpPr>
            <p:cNvPr id="3" name="Group 2"/>
            <p:cNvGrpSpPr/>
            <p:nvPr/>
          </p:nvGrpSpPr>
          <p:grpSpPr>
            <a:xfrm>
              <a:off x="304800" y="1778000"/>
              <a:ext cx="8534400" cy="4546600"/>
              <a:chOff x="304800" y="1778000"/>
              <a:chExt cx="8534400" cy="4546600"/>
            </a:xfrm>
          </p:grpSpPr>
          <p:graphicFrame>
            <p:nvGraphicFramePr>
              <p:cNvPr id="11" name="Diagram 10"/>
              <p:cNvGraphicFramePr/>
              <p:nvPr>
                <p:extLst>
                  <p:ext uri="{D42A27DB-BD31-4B8C-83A1-F6EECF244321}">
                    <p14:modId xmlns:p14="http://schemas.microsoft.com/office/powerpoint/2010/main" val="2613753113"/>
                  </p:ext>
                </p:extLst>
              </p:nvPr>
            </p:nvGraphicFramePr>
            <p:xfrm>
              <a:off x="304800" y="1778000"/>
              <a:ext cx="8534400" cy="406400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18" r:lo="rId19" r:qs="rId20" r:cs="rId21"/>
              </a:graphicData>
            </a:graphic>
          </p:graphicFrame>
          <p:graphicFrame>
            <p:nvGraphicFramePr>
              <p:cNvPr id="8" name="Diagram 7"/>
              <p:cNvGraphicFramePr/>
              <p:nvPr>
                <p:extLst>
                  <p:ext uri="{D42A27DB-BD31-4B8C-83A1-F6EECF244321}">
                    <p14:modId xmlns:p14="http://schemas.microsoft.com/office/powerpoint/2010/main" val="2528420289"/>
                  </p:ext>
                </p:extLst>
              </p:nvPr>
            </p:nvGraphicFramePr>
            <p:xfrm>
              <a:off x="304800" y="2006600"/>
              <a:ext cx="8534400" cy="406400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3" r:lo="rId24" r:qs="rId25" r:cs="rId26"/>
              </a:graphicData>
            </a:graphic>
          </p:graphicFrame>
          <p:graphicFrame>
            <p:nvGraphicFramePr>
              <p:cNvPr id="10" name="Diagram 9"/>
              <p:cNvGraphicFramePr/>
              <p:nvPr>
                <p:extLst>
                  <p:ext uri="{D42A27DB-BD31-4B8C-83A1-F6EECF244321}">
                    <p14:modId xmlns:p14="http://schemas.microsoft.com/office/powerpoint/2010/main" val="3757058136"/>
                  </p:ext>
                </p:extLst>
              </p:nvPr>
            </p:nvGraphicFramePr>
            <p:xfrm>
              <a:off x="304800" y="2260600"/>
              <a:ext cx="8534400" cy="406400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8" r:lo="rId29" r:qs="rId30" r:cs="rId31"/>
              </a:graphicData>
            </a:graphic>
          </p:graphicFrame>
        </p:grpSp>
        <p:graphicFrame>
          <p:nvGraphicFramePr>
            <p:cNvPr id="4" name="Diagram 3"/>
            <p:cNvGraphicFramePr/>
            <p:nvPr>
              <p:extLst>
                <p:ext uri="{D42A27DB-BD31-4B8C-83A1-F6EECF244321}">
                  <p14:modId xmlns:p14="http://schemas.microsoft.com/office/powerpoint/2010/main" val="3705369399"/>
                </p:ext>
              </p:extLst>
            </p:nvPr>
          </p:nvGraphicFramePr>
          <p:xfrm>
            <a:off x="304800" y="2514600"/>
            <a:ext cx="8534400" cy="40640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3" r:lo="rId34" r:qs="rId35" r:cs="rId36"/>
            </a:graphicData>
          </a:graphic>
        </p:graphicFrame>
      </p:grpSp>
      <p:sp>
        <p:nvSpPr>
          <p:cNvPr id="17" name="TextBox 16"/>
          <p:cNvSpPr txBox="1"/>
          <p:nvPr/>
        </p:nvSpPr>
        <p:spPr>
          <a:xfrm>
            <a:off x="2209800" y="5486400"/>
            <a:ext cx="42675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 smtClean="0"/>
              <a:t>Per-customer!</a:t>
            </a:r>
            <a:endParaRPr lang="en-US" sz="5400" b="1" dirty="0"/>
          </a:p>
        </p:txBody>
      </p:sp>
    </p:spTree>
    <p:extLst>
      <p:ext uri="{BB962C8B-B14F-4D97-AF65-F5344CB8AC3E}">
        <p14:creationId xmlns:p14="http://schemas.microsoft.com/office/powerpoint/2010/main" val="277214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Optimization Workflow</a:t>
            </a:r>
            <a:endParaRPr lang="en-US" sz="4000" dirty="0"/>
          </a:p>
        </p:txBody>
      </p:sp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2158919861"/>
              </p:ext>
            </p:extLst>
          </p:nvPr>
        </p:nvGraphicFramePr>
        <p:xfrm>
          <a:off x="152400" y="304800"/>
          <a:ext cx="85344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Curved Left Arrow 2"/>
          <p:cNvSpPr/>
          <p:nvPr/>
        </p:nvSpPr>
        <p:spPr>
          <a:xfrm rot="5400000">
            <a:off x="3238500" y="1485900"/>
            <a:ext cx="2209800" cy="5943600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866366" y="4114800"/>
            <a:ext cx="34431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/>
              <a:t>Continuously!</a:t>
            </a:r>
            <a:endParaRPr lang="en-US" sz="3500" dirty="0"/>
          </a:p>
        </p:txBody>
      </p:sp>
      <p:sp>
        <p:nvSpPr>
          <p:cNvPr id="6" name="TextBox 5"/>
          <p:cNvSpPr txBox="1"/>
          <p:nvPr/>
        </p:nvSpPr>
        <p:spPr>
          <a:xfrm>
            <a:off x="952543" y="5707559"/>
            <a:ext cx="73292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 smtClean="0"/>
              <a:t>(respond to underlying traffic)</a:t>
            </a:r>
            <a:endParaRPr lang="en-US" sz="3500" dirty="0"/>
          </a:p>
        </p:txBody>
      </p:sp>
    </p:spTree>
    <p:extLst>
      <p:ext uri="{BB962C8B-B14F-4D97-AF65-F5344CB8AC3E}">
        <p14:creationId xmlns:p14="http://schemas.microsoft.com/office/powerpoint/2010/main" val="2606783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By The Numbers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1638611"/>
              </p:ext>
            </p:extLst>
          </p:nvPr>
        </p:nvGraphicFramePr>
        <p:xfrm>
          <a:off x="260498" y="1402257"/>
          <a:ext cx="8458202" cy="414024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473302"/>
                <a:gridCol w="1246225"/>
                <a:gridCol w="1246225"/>
                <a:gridCol w="1246225"/>
                <a:gridCol w="1246225"/>
              </a:tblGrid>
              <a:tr h="104140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10</a:t>
                      </a:r>
                      <a:r>
                        <a:rPr lang="en-US" sz="3200" baseline="30000" dirty="0" smtClean="0"/>
                        <a:t>1</a:t>
                      </a:r>
                      <a:endParaRPr lang="en-US" sz="3200" baseline="30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/>
                        <a:t>10</a:t>
                      </a:r>
                      <a:r>
                        <a:rPr lang="en-US" sz="3200" baseline="30000" dirty="0" smtClean="0"/>
                        <a:t>2</a:t>
                      </a:r>
                    </a:p>
                    <a:p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/>
                        <a:t>10</a:t>
                      </a:r>
                      <a:r>
                        <a:rPr lang="en-US" sz="3200" baseline="30000" dirty="0" smtClean="0"/>
                        <a:t>3</a:t>
                      </a:r>
                    </a:p>
                    <a:p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/>
                        <a:t>10</a:t>
                      </a:r>
                      <a:r>
                        <a:rPr lang="en-US" sz="3200" baseline="30000" dirty="0" smtClean="0"/>
                        <a:t>4</a:t>
                      </a:r>
                    </a:p>
                    <a:p>
                      <a:endParaRPr lang="en-US" sz="3200" dirty="0"/>
                    </a:p>
                  </a:txBody>
                  <a:tcPr/>
                </a:tc>
              </a:tr>
              <a:tr h="668882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DONAR Nodes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/>
                </a:tc>
              </a:tr>
              <a:tr h="668882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Customers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200" b="1" dirty="0"/>
                    </a:p>
                  </a:txBody>
                  <a:tcPr/>
                </a:tc>
              </a:tr>
              <a:tr h="668882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  replicas/customer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/>
                </a:tc>
              </a:tr>
              <a:tr h="668882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  client</a:t>
                      </a:r>
                      <a:r>
                        <a:rPr lang="en-US" sz="3200" baseline="0" dirty="0" smtClean="0"/>
                        <a:t> groups</a:t>
                      </a:r>
                      <a:r>
                        <a:rPr lang="en-US" sz="3200" dirty="0" smtClean="0"/>
                        <a:t>/</a:t>
                      </a:r>
                    </a:p>
                    <a:p>
                      <a:r>
                        <a:rPr lang="en-US" sz="3200" dirty="0" smtClean="0"/>
                        <a:t>  customer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28600" y="5487650"/>
            <a:ext cx="8458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chemeClr val="accent2"/>
                </a:solidFill>
              </a:rPr>
              <a:t>Problem for each customer:</a:t>
            </a:r>
          </a:p>
          <a:p>
            <a:pPr algn="ctr"/>
            <a:r>
              <a:rPr lang="en-US" sz="4400" b="1" dirty="0" smtClean="0">
                <a:solidFill>
                  <a:schemeClr val="accent2"/>
                </a:solidFill>
              </a:rPr>
              <a:t>10</a:t>
            </a:r>
            <a:r>
              <a:rPr lang="en-US" sz="4400" b="1" baseline="30000" dirty="0" smtClean="0">
                <a:solidFill>
                  <a:schemeClr val="accent2"/>
                </a:solidFill>
              </a:rPr>
              <a:t>2 </a:t>
            </a:r>
            <a:r>
              <a:rPr lang="en-US" sz="4400" b="1" dirty="0" smtClean="0">
                <a:solidFill>
                  <a:schemeClr val="accent2"/>
                </a:solidFill>
              </a:rPr>
              <a:t>* 10</a:t>
            </a:r>
            <a:r>
              <a:rPr lang="en-US" sz="4400" b="1" baseline="30000" dirty="0" smtClean="0">
                <a:solidFill>
                  <a:schemeClr val="accent2"/>
                </a:solidFill>
              </a:rPr>
              <a:t>4</a:t>
            </a:r>
            <a:r>
              <a:rPr lang="en-US" sz="4400" b="1" dirty="0" smtClean="0">
                <a:solidFill>
                  <a:schemeClr val="accent2"/>
                </a:solidFill>
              </a:rPr>
              <a:t> = 10</a:t>
            </a:r>
            <a:r>
              <a:rPr lang="en-US" sz="4400" b="1" baseline="30000" dirty="0" smtClean="0">
                <a:solidFill>
                  <a:schemeClr val="accent2"/>
                </a:solidFill>
              </a:rPr>
              <a:t>6</a:t>
            </a:r>
            <a:r>
              <a:rPr lang="en-US" sz="4400" b="1" dirty="0" smtClean="0">
                <a:solidFill>
                  <a:schemeClr val="accent2"/>
                </a:solidFill>
              </a:rPr>
              <a:t>  </a:t>
            </a:r>
            <a:endParaRPr lang="en-US" sz="4400" b="1" dirty="0">
              <a:solidFill>
                <a:schemeClr val="accent2"/>
              </a:solidFill>
            </a:endParaRPr>
          </a:p>
        </p:txBody>
      </p:sp>
      <p:sp>
        <p:nvSpPr>
          <p:cNvPr id="3" name="Oval 2"/>
          <p:cNvSpPr/>
          <p:nvPr/>
        </p:nvSpPr>
        <p:spPr>
          <a:xfrm>
            <a:off x="5345839" y="2557970"/>
            <a:ext cx="456314" cy="456314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347581" y="3204356"/>
            <a:ext cx="456314" cy="456314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5345839" y="3887086"/>
            <a:ext cx="456314" cy="456314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849486" y="4572886"/>
            <a:ext cx="456314" cy="456314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48724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 animBg="1"/>
      <p:bldP spid="12" grpId="0" animBg="1"/>
      <p:bldP spid="13" grpId="0" animBg="1"/>
      <p:bldP spid="1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Measure Traffic &amp; Optimize Locally?</a:t>
            </a:r>
            <a:endParaRPr lang="en-US" sz="4000" dirty="0"/>
          </a:p>
        </p:txBody>
      </p:sp>
      <p:grpSp>
        <p:nvGrpSpPr>
          <p:cNvPr id="43" name="Group 42"/>
          <p:cNvGrpSpPr/>
          <p:nvPr/>
        </p:nvGrpSpPr>
        <p:grpSpPr>
          <a:xfrm>
            <a:off x="7162800" y="1853376"/>
            <a:ext cx="1566728" cy="4483227"/>
            <a:chOff x="7120072" y="1961466"/>
            <a:chExt cx="1338128" cy="4203003"/>
          </a:xfrm>
        </p:grpSpPr>
        <p:sp>
          <p:nvSpPr>
            <p:cNvPr id="28" name="Rectangle 27"/>
            <p:cNvSpPr/>
            <p:nvPr/>
          </p:nvSpPr>
          <p:spPr>
            <a:xfrm rot="5400000">
              <a:off x="5687634" y="3393904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Cloud 29"/>
            <p:cNvSpPr/>
            <p:nvPr/>
          </p:nvSpPr>
          <p:spPr>
            <a:xfrm>
              <a:off x="7296102" y="3009983"/>
              <a:ext cx="990600" cy="579232"/>
            </a:xfrm>
            <a:prstGeom prst="cloud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162800" y="1961466"/>
              <a:ext cx="12954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 smtClean="0"/>
                <a:t>Service</a:t>
              </a:r>
            </a:p>
            <a:p>
              <a:pPr algn="ctr"/>
              <a:r>
                <a:rPr lang="en-US" sz="2200" b="1" dirty="0" smtClean="0"/>
                <a:t>Replicas</a:t>
              </a:r>
              <a:endParaRPr lang="en-US" sz="2200" b="1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691072" y="1828801"/>
            <a:ext cx="1642928" cy="4551142"/>
            <a:chOff x="3843472" y="2142117"/>
            <a:chExt cx="1642928" cy="4225821"/>
          </a:xfrm>
        </p:grpSpPr>
        <p:grpSp>
          <p:nvGrpSpPr>
            <p:cNvPr id="42" name="Group 41"/>
            <p:cNvGrpSpPr/>
            <p:nvPr/>
          </p:nvGrpSpPr>
          <p:grpSpPr>
            <a:xfrm>
              <a:off x="3843472" y="2142117"/>
              <a:ext cx="1642928" cy="4225821"/>
              <a:chOff x="4481868" y="1956530"/>
              <a:chExt cx="1338128" cy="4225821"/>
            </a:xfrm>
          </p:grpSpPr>
          <p:sp>
            <p:nvSpPr>
              <p:cNvPr id="39" name="Rectangle 38"/>
              <p:cNvSpPr/>
              <p:nvPr/>
            </p:nvSpPr>
            <p:spPr>
              <a:xfrm rot="5400000">
                <a:off x="3049430" y="3411786"/>
                <a:ext cx="4203003" cy="1338128"/>
              </a:xfrm>
              <a:prstGeom prst="rect">
                <a:avLst/>
              </a:prstGeom>
              <a:solidFill>
                <a:schemeClr val="accent1">
                  <a:alpha val="1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4579431" y="1956530"/>
                <a:ext cx="1143000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 dirty="0" smtClean="0"/>
                  <a:t>Mapping</a:t>
                </a:r>
              </a:p>
              <a:p>
                <a:pPr algn="ctr"/>
                <a:r>
                  <a:rPr lang="en-US" sz="2200" b="1" dirty="0" smtClean="0"/>
                  <a:t>Nodes</a:t>
                </a:r>
                <a:endParaRPr lang="en-US" sz="2200" b="1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726334" y="2947073"/>
                <a:ext cx="830681" cy="653883"/>
              </a:xfrm>
              <a:prstGeom prst="ellipse">
                <a:avLst/>
              </a:prstGeom>
              <a:ln w="5715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 b="1" dirty="0"/>
              </a:p>
            </p:txBody>
          </p:sp>
        </p:grpSp>
        <p:sp>
          <p:nvSpPr>
            <p:cNvPr id="45" name="Oval 44"/>
            <p:cNvSpPr/>
            <p:nvPr/>
          </p:nvSpPr>
          <p:spPr>
            <a:xfrm>
              <a:off x="4157271" y="4318358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  <p:sp>
          <p:nvSpPr>
            <p:cNvPr id="46" name="Oval 45"/>
            <p:cNvSpPr/>
            <p:nvPr/>
          </p:nvSpPr>
          <p:spPr>
            <a:xfrm>
              <a:off x="4157271" y="5518317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</p:grpSp>
      <p:sp>
        <p:nvSpPr>
          <p:cNvPr id="47" name="Cloud 46"/>
          <p:cNvSpPr/>
          <p:nvPr/>
        </p:nvSpPr>
        <p:spPr>
          <a:xfrm>
            <a:off x="7391400" y="4297568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48" name="Cloud 47"/>
          <p:cNvSpPr/>
          <p:nvPr/>
        </p:nvSpPr>
        <p:spPr>
          <a:xfrm>
            <a:off x="7391400" y="5562600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64" name="Straight Arrow Connector 63"/>
          <p:cNvCxnSpPr/>
          <p:nvPr/>
        </p:nvCxnSpPr>
        <p:spPr>
          <a:xfrm>
            <a:off x="5334000" y="32004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5334000" y="33528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5334000" y="3589651"/>
            <a:ext cx="1828799" cy="949487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5334000" y="46538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5334000" y="48062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5334000" y="4991482"/>
            <a:ext cx="1828799" cy="7235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5334000" y="5810059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5334000" y="5943600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5334000" y="6077141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4" name="Diagram 43"/>
          <p:cNvGraphicFramePr/>
          <p:nvPr>
            <p:extLst>
              <p:ext uri="{D42A27DB-BD31-4B8C-83A1-F6EECF244321}">
                <p14:modId xmlns:p14="http://schemas.microsoft.com/office/powerpoint/2010/main" val="3576702616"/>
              </p:ext>
            </p:extLst>
          </p:nvPr>
        </p:nvGraphicFramePr>
        <p:xfrm>
          <a:off x="257423" y="2599555"/>
          <a:ext cx="3323977" cy="13628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51" name="Diagram 50"/>
          <p:cNvGraphicFramePr/>
          <p:nvPr>
            <p:extLst>
              <p:ext uri="{D42A27DB-BD31-4B8C-83A1-F6EECF244321}">
                <p14:modId xmlns:p14="http://schemas.microsoft.com/office/powerpoint/2010/main" val="983024823"/>
              </p:ext>
            </p:extLst>
          </p:nvPr>
        </p:nvGraphicFramePr>
        <p:xfrm>
          <a:off x="304800" y="3905761"/>
          <a:ext cx="3323977" cy="13628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55" name="Diagram 54"/>
          <p:cNvGraphicFramePr/>
          <p:nvPr>
            <p:extLst>
              <p:ext uri="{D42A27DB-BD31-4B8C-83A1-F6EECF244321}">
                <p14:modId xmlns:p14="http://schemas.microsoft.com/office/powerpoint/2010/main" val="1848422938"/>
              </p:ext>
            </p:extLst>
          </p:nvPr>
        </p:nvGraphicFramePr>
        <p:xfrm>
          <a:off x="304800" y="5266555"/>
          <a:ext cx="3323977" cy="13628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</p:spTree>
    <p:extLst>
      <p:ext uri="{BB962C8B-B14F-4D97-AF65-F5344CB8AC3E}">
        <p14:creationId xmlns:p14="http://schemas.microsoft.com/office/powerpoint/2010/main" val="2091823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Not Accurate!</a:t>
            </a:r>
            <a:endParaRPr lang="en-US" sz="4000" dirty="0"/>
          </a:p>
        </p:txBody>
      </p:sp>
      <p:grpSp>
        <p:nvGrpSpPr>
          <p:cNvPr id="43" name="Group 42"/>
          <p:cNvGrpSpPr/>
          <p:nvPr/>
        </p:nvGrpSpPr>
        <p:grpSpPr>
          <a:xfrm>
            <a:off x="7162800" y="1853376"/>
            <a:ext cx="1566728" cy="4483227"/>
            <a:chOff x="7120072" y="1961466"/>
            <a:chExt cx="1338128" cy="4203003"/>
          </a:xfrm>
        </p:grpSpPr>
        <p:sp>
          <p:nvSpPr>
            <p:cNvPr id="28" name="Rectangle 27"/>
            <p:cNvSpPr/>
            <p:nvPr/>
          </p:nvSpPr>
          <p:spPr>
            <a:xfrm rot="5400000">
              <a:off x="5687634" y="3393904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Cloud 29"/>
            <p:cNvSpPr/>
            <p:nvPr/>
          </p:nvSpPr>
          <p:spPr>
            <a:xfrm>
              <a:off x="7296102" y="3009983"/>
              <a:ext cx="990600" cy="579232"/>
            </a:xfrm>
            <a:prstGeom prst="cloud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162800" y="1961466"/>
              <a:ext cx="12954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 smtClean="0"/>
                <a:t>Service</a:t>
              </a:r>
            </a:p>
            <a:p>
              <a:pPr algn="ctr"/>
              <a:r>
                <a:rPr lang="en-US" sz="2200" b="1" dirty="0" smtClean="0"/>
                <a:t>Replicas</a:t>
              </a:r>
              <a:endParaRPr lang="en-US" sz="2200" b="1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691072" y="1828801"/>
            <a:ext cx="1642928" cy="4551142"/>
            <a:chOff x="3843472" y="2142117"/>
            <a:chExt cx="1642928" cy="4225821"/>
          </a:xfrm>
        </p:grpSpPr>
        <p:grpSp>
          <p:nvGrpSpPr>
            <p:cNvPr id="42" name="Group 41"/>
            <p:cNvGrpSpPr/>
            <p:nvPr/>
          </p:nvGrpSpPr>
          <p:grpSpPr>
            <a:xfrm>
              <a:off x="3843472" y="2142117"/>
              <a:ext cx="1642928" cy="4225821"/>
              <a:chOff x="4481868" y="1956530"/>
              <a:chExt cx="1338128" cy="4225821"/>
            </a:xfrm>
          </p:grpSpPr>
          <p:sp>
            <p:nvSpPr>
              <p:cNvPr id="39" name="Rectangle 38"/>
              <p:cNvSpPr/>
              <p:nvPr/>
            </p:nvSpPr>
            <p:spPr>
              <a:xfrm rot="5400000">
                <a:off x="3049430" y="3411786"/>
                <a:ext cx="4203003" cy="1338128"/>
              </a:xfrm>
              <a:prstGeom prst="rect">
                <a:avLst/>
              </a:prstGeom>
              <a:solidFill>
                <a:schemeClr val="accent1">
                  <a:alpha val="1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4579431" y="1956530"/>
                <a:ext cx="1143000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 dirty="0" smtClean="0"/>
                  <a:t>Mapping</a:t>
                </a:r>
              </a:p>
              <a:p>
                <a:pPr algn="ctr"/>
                <a:r>
                  <a:rPr lang="en-US" sz="2200" b="1" dirty="0" smtClean="0"/>
                  <a:t>Nodes</a:t>
                </a:r>
                <a:endParaRPr lang="en-US" sz="2200" b="1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726334" y="2947073"/>
                <a:ext cx="830681" cy="653883"/>
              </a:xfrm>
              <a:prstGeom prst="ellipse">
                <a:avLst/>
              </a:prstGeom>
              <a:ln w="5715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 b="1" dirty="0"/>
              </a:p>
            </p:txBody>
          </p:sp>
        </p:grpSp>
        <p:sp>
          <p:nvSpPr>
            <p:cNvPr id="45" name="Oval 44"/>
            <p:cNvSpPr/>
            <p:nvPr/>
          </p:nvSpPr>
          <p:spPr>
            <a:xfrm>
              <a:off x="4157271" y="4318358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  <p:sp>
          <p:nvSpPr>
            <p:cNvPr id="46" name="Oval 45"/>
            <p:cNvSpPr/>
            <p:nvPr/>
          </p:nvSpPr>
          <p:spPr>
            <a:xfrm>
              <a:off x="4157271" y="5518317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</p:grpSp>
      <p:sp>
        <p:nvSpPr>
          <p:cNvPr id="47" name="Cloud 46"/>
          <p:cNvSpPr/>
          <p:nvPr/>
        </p:nvSpPr>
        <p:spPr>
          <a:xfrm>
            <a:off x="7391400" y="4297568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48" name="Cloud 47"/>
          <p:cNvSpPr/>
          <p:nvPr/>
        </p:nvSpPr>
        <p:spPr>
          <a:xfrm>
            <a:off x="7391400" y="5562600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64" name="Straight Arrow Connector 63"/>
          <p:cNvCxnSpPr/>
          <p:nvPr/>
        </p:nvCxnSpPr>
        <p:spPr>
          <a:xfrm>
            <a:off x="5334000" y="32004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5334000" y="33528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5334000" y="3589651"/>
            <a:ext cx="1828799" cy="949487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5334000" y="46538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5334000" y="48062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5334000" y="4991482"/>
            <a:ext cx="1828799" cy="7235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5334000" y="5810059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5334000" y="5943600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5334000" y="6077141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Chart 3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0386690"/>
              </p:ext>
            </p:extLst>
          </p:nvPr>
        </p:nvGraphicFramePr>
        <p:xfrm>
          <a:off x="-14177" y="4297568"/>
          <a:ext cx="3842377" cy="24266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7" name="Group 26"/>
          <p:cNvGrpSpPr/>
          <p:nvPr/>
        </p:nvGrpSpPr>
        <p:grpSpPr>
          <a:xfrm>
            <a:off x="337686" y="1828802"/>
            <a:ext cx="1491114" cy="4551140"/>
            <a:chOff x="1735179" y="2129731"/>
            <a:chExt cx="1338128" cy="4206872"/>
          </a:xfrm>
        </p:grpSpPr>
        <p:sp>
          <p:nvSpPr>
            <p:cNvPr id="33" name="Rectangle 32"/>
            <p:cNvSpPr/>
            <p:nvPr/>
          </p:nvSpPr>
          <p:spPr>
            <a:xfrm rot="5400000">
              <a:off x="302741" y="3566038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830477" y="2129731"/>
              <a:ext cx="1143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 smtClean="0"/>
                <a:t>Client Requests</a:t>
              </a:r>
              <a:endParaRPr lang="en-US" sz="2200" b="1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163257" y="3004662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2175280" y="3900683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2175280" y="3309462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2175643" y="4191000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2175643" y="5671662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2175643" y="4495800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cxnSp>
        <p:nvCxnSpPr>
          <p:cNvPr id="49" name="Straight Arrow Connector 48"/>
          <p:cNvCxnSpPr/>
          <p:nvPr/>
        </p:nvCxnSpPr>
        <p:spPr>
          <a:xfrm>
            <a:off x="1819544" y="28194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1828800" y="29718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1828800" y="38862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1819544" y="40386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1819543" y="41910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1838057" y="5305145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1828801" y="5468785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1828800" y="5605938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1717556" y="2263746"/>
            <a:ext cx="2093302" cy="1596752"/>
          </a:xfrm>
          <a:prstGeom prst="ellipse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2619813" y="4152876"/>
            <a:ext cx="6232525" cy="2441439"/>
          </a:xfrm>
          <a:prstGeom prst="roundRect">
            <a:avLst/>
          </a:prstGeom>
          <a:solidFill>
            <a:schemeClr val="accent2"/>
          </a:solidFill>
          <a:ln w="76200">
            <a:solidFill>
              <a:schemeClr val="accent2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/>
              <a:t>No one node sees</a:t>
            </a:r>
          </a:p>
          <a:p>
            <a:pPr algn="ctr"/>
            <a:r>
              <a:rPr lang="en-US" sz="4800" dirty="0" smtClean="0"/>
              <a:t>entire client population</a:t>
            </a:r>
          </a:p>
        </p:txBody>
      </p:sp>
    </p:spTree>
    <p:extLst>
      <p:ext uri="{BB962C8B-B14F-4D97-AF65-F5344CB8AC3E}">
        <p14:creationId xmlns:p14="http://schemas.microsoft.com/office/powerpoint/2010/main" val="4240613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Aggregate at Central Coordinator?</a:t>
            </a:r>
            <a:endParaRPr lang="en-US" sz="4000" dirty="0"/>
          </a:p>
        </p:txBody>
      </p:sp>
      <p:grpSp>
        <p:nvGrpSpPr>
          <p:cNvPr id="43" name="Group 42"/>
          <p:cNvGrpSpPr/>
          <p:nvPr/>
        </p:nvGrpSpPr>
        <p:grpSpPr>
          <a:xfrm>
            <a:off x="7162800" y="1853376"/>
            <a:ext cx="1566728" cy="4483227"/>
            <a:chOff x="7120072" y="1961466"/>
            <a:chExt cx="1338128" cy="4203003"/>
          </a:xfrm>
        </p:grpSpPr>
        <p:sp>
          <p:nvSpPr>
            <p:cNvPr id="28" name="Rectangle 27"/>
            <p:cNvSpPr/>
            <p:nvPr/>
          </p:nvSpPr>
          <p:spPr>
            <a:xfrm rot="5400000">
              <a:off x="5687634" y="3393904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Cloud 29"/>
            <p:cNvSpPr/>
            <p:nvPr/>
          </p:nvSpPr>
          <p:spPr>
            <a:xfrm>
              <a:off x="7296102" y="3009983"/>
              <a:ext cx="990600" cy="579232"/>
            </a:xfrm>
            <a:prstGeom prst="cloud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162800" y="1961466"/>
              <a:ext cx="12954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 smtClean="0"/>
                <a:t>Service</a:t>
              </a:r>
            </a:p>
            <a:p>
              <a:pPr algn="ctr"/>
              <a:r>
                <a:rPr lang="en-US" sz="2200" b="1" dirty="0" smtClean="0"/>
                <a:t>Replicas</a:t>
              </a:r>
              <a:endParaRPr lang="en-US" sz="2200" b="1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691072" y="1828801"/>
            <a:ext cx="1642928" cy="4551142"/>
            <a:chOff x="3843472" y="2142117"/>
            <a:chExt cx="1642928" cy="4225821"/>
          </a:xfrm>
        </p:grpSpPr>
        <p:grpSp>
          <p:nvGrpSpPr>
            <p:cNvPr id="42" name="Group 41"/>
            <p:cNvGrpSpPr/>
            <p:nvPr/>
          </p:nvGrpSpPr>
          <p:grpSpPr>
            <a:xfrm>
              <a:off x="3843472" y="2142117"/>
              <a:ext cx="1642928" cy="4225821"/>
              <a:chOff x="4481868" y="1956530"/>
              <a:chExt cx="1338128" cy="4225821"/>
            </a:xfrm>
          </p:grpSpPr>
          <p:sp>
            <p:nvSpPr>
              <p:cNvPr id="39" name="Rectangle 38"/>
              <p:cNvSpPr/>
              <p:nvPr/>
            </p:nvSpPr>
            <p:spPr>
              <a:xfrm rot="5400000">
                <a:off x="3049430" y="3411786"/>
                <a:ext cx="4203003" cy="1338128"/>
              </a:xfrm>
              <a:prstGeom prst="rect">
                <a:avLst/>
              </a:prstGeom>
              <a:solidFill>
                <a:schemeClr val="accent1">
                  <a:alpha val="1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4579431" y="1956530"/>
                <a:ext cx="1143000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 dirty="0" smtClean="0"/>
                  <a:t>Mapping</a:t>
                </a:r>
              </a:p>
              <a:p>
                <a:pPr algn="ctr"/>
                <a:r>
                  <a:rPr lang="en-US" sz="2200" b="1" dirty="0" smtClean="0"/>
                  <a:t>Nodes</a:t>
                </a:r>
                <a:endParaRPr lang="en-US" sz="2200" b="1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726334" y="2947073"/>
                <a:ext cx="830681" cy="653883"/>
              </a:xfrm>
              <a:prstGeom prst="ellipse">
                <a:avLst/>
              </a:prstGeom>
              <a:ln w="5715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 b="1" dirty="0"/>
              </a:p>
            </p:txBody>
          </p:sp>
        </p:grpSp>
        <p:sp>
          <p:nvSpPr>
            <p:cNvPr id="45" name="Oval 44"/>
            <p:cNvSpPr/>
            <p:nvPr/>
          </p:nvSpPr>
          <p:spPr>
            <a:xfrm>
              <a:off x="4157271" y="4318358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  <p:sp>
          <p:nvSpPr>
            <p:cNvPr id="46" name="Oval 45"/>
            <p:cNvSpPr/>
            <p:nvPr/>
          </p:nvSpPr>
          <p:spPr>
            <a:xfrm>
              <a:off x="4157271" y="5518317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</p:grpSp>
      <p:sp>
        <p:nvSpPr>
          <p:cNvPr id="47" name="Cloud 46"/>
          <p:cNvSpPr/>
          <p:nvPr/>
        </p:nvSpPr>
        <p:spPr>
          <a:xfrm>
            <a:off x="7391400" y="4297568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48" name="Cloud 47"/>
          <p:cNvSpPr/>
          <p:nvPr/>
        </p:nvSpPr>
        <p:spPr>
          <a:xfrm>
            <a:off x="7391400" y="5562600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64" name="Straight Arrow Connector 63"/>
          <p:cNvCxnSpPr/>
          <p:nvPr/>
        </p:nvCxnSpPr>
        <p:spPr>
          <a:xfrm>
            <a:off x="5334000" y="32004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5334000" y="33528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5334000" y="3589651"/>
            <a:ext cx="1828799" cy="949487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5334000" y="46538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5334000" y="48062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5334000" y="4991482"/>
            <a:ext cx="1828799" cy="7235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5334000" y="5810059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5334000" y="5943600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5334000" y="6077141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4" name="Diagram 43"/>
          <p:cNvGraphicFramePr/>
          <p:nvPr>
            <p:extLst>
              <p:ext uri="{D42A27DB-BD31-4B8C-83A1-F6EECF244321}">
                <p14:modId xmlns:p14="http://schemas.microsoft.com/office/powerpoint/2010/main" val="1070126963"/>
              </p:ext>
            </p:extLst>
          </p:nvPr>
        </p:nvGraphicFramePr>
        <p:xfrm>
          <a:off x="914400" y="5257800"/>
          <a:ext cx="2667000" cy="1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5" name="Explosion 2 34"/>
          <p:cNvSpPr/>
          <p:nvPr/>
        </p:nvSpPr>
        <p:spPr>
          <a:xfrm>
            <a:off x="3962400" y="5224938"/>
            <a:ext cx="533400" cy="490062"/>
          </a:xfrm>
          <a:prstGeom prst="irregularSeal2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948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User Facing Services are </a:t>
            </a:r>
            <a:br>
              <a:rPr lang="en-US" dirty="0" smtClean="0"/>
            </a:br>
            <a:r>
              <a:rPr lang="en-US" dirty="0" smtClean="0"/>
              <a:t>Geo-Replicated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982" y="2438400"/>
            <a:ext cx="8898818" cy="36100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2388" y="1800225"/>
            <a:ext cx="1419225" cy="561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5561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Aggregate at Central Coordinator?</a:t>
            </a:r>
            <a:endParaRPr lang="en-US" sz="4000" dirty="0"/>
          </a:p>
        </p:txBody>
      </p:sp>
      <p:grpSp>
        <p:nvGrpSpPr>
          <p:cNvPr id="43" name="Group 42"/>
          <p:cNvGrpSpPr/>
          <p:nvPr/>
        </p:nvGrpSpPr>
        <p:grpSpPr>
          <a:xfrm>
            <a:off x="7162800" y="1853376"/>
            <a:ext cx="1566728" cy="4483227"/>
            <a:chOff x="7120072" y="1961466"/>
            <a:chExt cx="1338128" cy="4203003"/>
          </a:xfrm>
        </p:grpSpPr>
        <p:sp>
          <p:nvSpPr>
            <p:cNvPr id="28" name="Rectangle 27"/>
            <p:cNvSpPr/>
            <p:nvPr/>
          </p:nvSpPr>
          <p:spPr>
            <a:xfrm rot="5400000">
              <a:off x="5687634" y="3393904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Cloud 29"/>
            <p:cNvSpPr/>
            <p:nvPr/>
          </p:nvSpPr>
          <p:spPr>
            <a:xfrm>
              <a:off x="7296102" y="3009983"/>
              <a:ext cx="990600" cy="579232"/>
            </a:xfrm>
            <a:prstGeom prst="cloud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162800" y="1961466"/>
              <a:ext cx="12954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 smtClean="0"/>
                <a:t>Service</a:t>
              </a:r>
            </a:p>
            <a:p>
              <a:pPr algn="ctr"/>
              <a:r>
                <a:rPr lang="en-US" sz="2200" b="1" dirty="0" smtClean="0"/>
                <a:t>Replicas</a:t>
              </a:r>
              <a:endParaRPr lang="en-US" sz="2200" b="1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691072" y="1828801"/>
            <a:ext cx="1642928" cy="4551142"/>
            <a:chOff x="3843472" y="2142117"/>
            <a:chExt cx="1642928" cy="4225821"/>
          </a:xfrm>
        </p:grpSpPr>
        <p:grpSp>
          <p:nvGrpSpPr>
            <p:cNvPr id="42" name="Group 41"/>
            <p:cNvGrpSpPr/>
            <p:nvPr/>
          </p:nvGrpSpPr>
          <p:grpSpPr>
            <a:xfrm>
              <a:off x="3843472" y="2142117"/>
              <a:ext cx="1642928" cy="4225821"/>
              <a:chOff x="4481868" y="1956530"/>
              <a:chExt cx="1338128" cy="4225821"/>
            </a:xfrm>
          </p:grpSpPr>
          <p:sp>
            <p:nvSpPr>
              <p:cNvPr id="39" name="Rectangle 38"/>
              <p:cNvSpPr/>
              <p:nvPr/>
            </p:nvSpPr>
            <p:spPr>
              <a:xfrm rot="5400000">
                <a:off x="3049430" y="3411786"/>
                <a:ext cx="4203003" cy="1338128"/>
              </a:xfrm>
              <a:prstGeom prst="rect">
                <a:avLst/>
              </a:prstGeom>
              <a:solidFill>
                <a:schemeClr val="accent1">
                  <a:alpha val="1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4579431" y="1956530"/>
                <a:ext cx="1143000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 dirty="0" smtClean="0"/>
                  <a:t>Mapping</a:t>
                </a:r>
              </a:p>
              <a:p>
                <a:pPr algn="ctr"/>
                <a:r>
                  <a:rPr lang="en-US" sz="2200" b="1" dirty="0" smtClean="0"/>
                  <a:t>Nodes</a:t>
                </a:r>
                <a:endParaRPr lang="en-US" sz="2200" b="1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726334" y="2947073"/>
                <a:ext cx="830681" cy="653883"/>
              </a:xfrm>
              <a:prstGeom prst="ellipse">
                <a:avLst/>
              </a:prstGeom>
              <a:ln w="5715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 b="1" dirty="0"/>
              </a:p>
            </p:txBody>
          </p:sp>
        </p:grpSp>
        <p:sp>
          <p:nvSpPr>
            <p:cNvPr id="45" name="Oval 44"/>
            <p:cNvSpPr/>
            <p:nvPr/>
          </p:nvSpPr>
          <p:spPr>
            <a:xfrm>
              <a:off x="4157271" y="4318358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  <p:sp>
          <p:nvSpPr>
            <p:cNvPr id="46" name="Oval 45"/>
            <p:cNvSpPr/>
            <p:nvPr/>
          </p:nvSpPr>
          <p:spPr>
            <a:xfrm>
              <a:off x="4157271" y="5518317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</p:grpSp>
      <p:sp>
        <p:nvSpPr>
          <p:cNvPr id="47" name="Cloud 46"/>
          <p:cNvSpPr/>
          <p:nvPr/>
        </p:nvSpPr>
        <p:spPr>
          <a:xfrm>
            <a:off x="7391400" y="4297568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48" name="Cloud 47"/>
          <p:cNvSpPr/>
          <p:nvPr/>
        </p:nvSpPr>
        <p:spPr>
          <a:xfrm>
            <a:off x="7391400" y="5562600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64" name="Straight Arrow Connector 63"/>
          <p:cNvCxnSpPr/>
          <p:nvPr/>
        </p:nvCxnSpPr>
        <p:spPr>
          <a:xfrm>
            <a:off x="5334000" y="32004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5334000" y="33528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5334000" y="3589651"/>
            <a:ext cx="1828799" cy="949487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5334000" y="46538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5334000" y="48062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5334000" y="4991482"/>
            <a:ext cx="1828799" cy="7235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5334000" y="5810059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5334000" y="5943600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5334000" y="6077141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4" name="Diagram 43"/>
          <p:cNvGraphicFramePr/>
          <p:nvPr>
            <p:extLst>
              <p:ext uri="{D42A27DB-BD31-4B8C-83A1-F6EECF244321}">
                <p14:modId xmlns:p14="http://schemas.microsoft.com/office/powerpoint/2010/main" val="1690835389"/>
              </p:ext>
            </p:extLst>
          </p:nvPr>
        </p:nvGraphicFramePr>
        <p:xfrm>
          <a:off x="914400" y="5257800"/>
          <a:ext cx="2667000" cy="1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5" name="Explosion 2 34"/>
          <p:cNvSpPr/>
          <p:nvPr/>
        </p:nvSpPr>
        <p:spPr>
          <a:xfrm>
            <a:off x="3962400" y="5224938"/>
            <a:ext cx="533400" cy="490062"/>
          </a:xfrm>
          <a:prstGeom prst="irregularSeal2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urved Left Arrow 26"/>
          <p:cNvSpPr/>
          <p:nvPr/>
        </p:nvSpPr>
        <p:spPr>
          <a:xfrm flipH="1">
            <a:off x="1828800" y="3247710"/>
            <a:ext cx="1752600" cy="2604506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Curved Left Arrow 28"/>
          <p:cNvSpPr/>
          <p:nvPr/>
        </p:nvSpPr>
        <p:spPr>
          <a:xfrm flipH="1">
            <a:off x="2133600" y="4462193"/>
            <a:ext cx="1447800" cy="1390023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0" y="2437338"/>
            <a:ext cx="242790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/>
              <a:t>Share Traffic</a:t>
            </a:r>
          </a:p>
          <a:p>
            <a:pPr algn="ctr"/>
            <a:r>
              <a:rPr lang="en-US" sz="2800" b="1" dirty="0" smtClean="0"/>
              <a:t>Measurements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58365" y="3276600"/>
            <a:ext cx="10942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(10</a:t>
            </a:r>
            <a:r>
              <a:rPr lang="en-US" sz="2800" b="1" baseline="30000" dirty="0"/>
              <a:t>6</a:t>
            </a:r>
            <a:r>
              <a:rPr lang="en-US" sz="2800" b="1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57324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Aggregate at Central Coordinator?</a:t>
            </a:r>
            <a:endParaRPr lang="en-US" sz="4000" dirty="0"/>
          </a:p>
        </p:txBody>
      </p:sp>
      <p:grpSp>
        <p:nvGrpSpPr>
          <p:cNvPr id="43" name="Group 42"/>
          <p:cNvGrpSpPr/>
          <p:nvPr/>
        </p:nvGrpSpPr>
        <p:grpSpPr>
          <a:xfrm>
            <a:off x="7162800" y="1853376"/>
            <a:ext cx="1566728" cy="4483227"/>
            <a:chOff x="7120072" y="1961466"/>
            <a:chExt cx="1338128" cy="4203003"/>
          </a:xfrm>
        </p:grpSpPr>
        <p:sp>
          <p:nvSpPr>
            <p:cNvPr id="28" name="Rectangle 27"/>
            <p:cNvSpPr/>
            <p:nvPr/>
          </p:nvSpPr>
          <p:spPr>
            <a:xfrm rot="5400000">
              <a:off x="5687634" y="3393904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Cloud 29"/>
            <p:cNvSpPr/>
            <p:nvPr/>
          </p:nvSpPr>
          <p:spPr>
            <a:xfrm>
              <a:off x="7296102" y="3009983"/>
              <a:ext cx="990600" cy="579232"/>
            </a:xfrm>
            <a:prstGeom prst="cloud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162800" y="1961466"/>
              <a:ext cx="12954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 smtClean="0"/>
                <a:t>Service</a:t>
              </a:r>
            </a:p>
            <a:p>
              <a:pPr algn="ctr"/>
              <a:r>
                <a:rPr lang="en-US" sz="2200" b="1" dirty="0" smtClean="0"/>
                <a:t>Replicas</a:t>
              </a:r>
              <a:endParaRPr lang="en-US" sz="2200" b="1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691072" y="1828801"/>
            <a:ext cx="1642928" cy="4551142"/>
            <a:chOff x="3843472" y="2142117"/>
            <a:chExt cx="1642928" cy="4225821"/>
          </a:xfrm>
        </p:grpSpPr>
        <p:grpSp>
          <p:nvGrpSpPr>
            <p:cNvPr id="42" name="Group 41"/>
            <p:cNvGrpSpPr/>
            <p:nvPr/>
          </p:nvGrpSpPr>
          <p:grpSpPr>
            <a:xfrm>
              <a:off x="3843472" y="2142117"/>
              <a:ext cx="1642928" cy="4225821"/>
              <a:chOff x="4481868" y="1956530"/>
              <a:chExt cx="1338128" cy="4225821"/>
            </a:xfrm>
          </p:grpSpPr>
          <p:sp>
            <p:nvSpPr>
              <p:cNvPr id="39" name="Rectangle 38"/>
              <p:cNvSpPr/>
              <p:nvPr/>
            </p:nvSpPr>
            <p:spPr>
              <a:xfrm rot="5400000">
                <a:off x="3049430" y="3411786"/>
                <a:ext cx="4203003" cy="1338128"/>
              </a:xfrm>
              <a:prstGeom prst="rect">
                <a:avLst/>
              </a:prstGeom>
              <a:solidFill>
                <a:schemeClr val="accent1">
                  <a:alpha val="1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4579431" y="1956530"/>
                <a:ext cx="1143000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 dirty="0" smtClean="0"/>
                  <a:t>Mapping</a:t>
                </a:r>
              </a:p>
              <a:p>
                <a:pPr algn="ctr"/>
                <a:r>
                  <a:rPr lang="en-US" sz="2200" b="1" dirty="0" smtClean="0"/>
                  <a:t>Nodes</a:t>
                </a:r>
                <a:endParaRPr lang="en-US" sz="2200" b="1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726334" y="2947073"/>
                <a:ext cx="830681" cy="653883"/>
              </a:xfrm>
              <a:prstGeom prst="ellipse">
                <a:avLst/>
              </a:prstGeom>
              <a:ln w="5715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 b="1" dirty="0"/>
              </a:p>
            </p:txBody>
          </p:sp>
        </p:grpSp>
        <p:sp>
          <p:nvSpPr>
            <p:cNvPr id="45" name="Oval 44"/>
            <p:cNvSpPr/>
            <p:nvPr/>
          </p:nvSpPr>
          <p:spPr>
            <a:xfrm>
              <a:off x="4157271" y="4318358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  <p:sp>
          <p:nvSpPr>
            <p:cNvPr id="46" name="Oval 45"/>
            <p:cNvSpPr/>
            <p:nvPr/>
          </p:nvSpPr>
          <p:spPr>
            <a:xfrm>
              <a:off x="4157271" y="5518317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</p:grpSp>
      <p:sp>
        <p:nvSpPr>
          <p:cNvPr id="47" name="Cloud 46"/>
          <p:cNvSpPr/>
          <p:nvPr/>
        </p:nvSpPr>
        <p:spPr>
          <a:xfrm>
            <a:off x="7391400" y="4297568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48" name="Cloud 47"/>
          <p:cNvSpPr/>
          <p:nvPr/>
        </p:nvSpPr>
        <p:spPr>
          <a:xfrm>
            <a:off x="7391400" y="5562600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64" name="Straight Arrow Connector 63"/>
          <p:cNvCxnSpPr/>
          <p:nvPr/>
        </p:nvCxnSpPr>
        <p:spPr>
          <a:xfrm>
            <a:off x="5334000" y="32004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5334000" y="33528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5334000" y="3589651"/>
            <a:ext cx="1828799" cy="949487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5334000" y="46538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5334000" y="48062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5334000" y="4991482"/>
            <a:ext cx="1828799" cy="7235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5334000" y="5810059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5334000" y="5943600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5334000" y="6077141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4" name="Diagram 43"/>
          <p:cNvGraphicFramePr/>
          <p:nvPr>
            <p:extLst>
              <p:ext uri="{D42A27DB-BD31-4B8C-83A1-F6EECF244321}">
                <p14:modId xmlns:p14="http://schemas.microsoft.com/office/powerpoint/2010/main" val="442363242"/>
              </p:ext>
            </p:extLst>
          </p:nvPr>
        </p:nvGraphicFramePr>
        <p:xfrm>
          <a:off x="914400" y="5257800"/>
          <a:ext cx="2667000" cy="1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5" name="Explosion 2 34"/>
          <p:cNvSpPr/>
          <p:nvPr/>
        </p:nvSpPr>
        <p:spPr>
          <a:xfrm>
            <a:off x="3962400" y="5224938"/>
            <a:ext cx="533400" cy="490062"/>
          </a:xfrm>
          <a:prstGeom prst="irregularSeal2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1443881" y="5943600"/>
            <a:ext cx="15279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/>
              <a:t>Optimize</a:t>
            </a:r>
          </a:p>
        </p:txBody>
      </p:sp>
    </p:spTree>
    <p:extLst>
      <p:ext uri="{BB962C8B-B14F-4D97-AF65-F5344CB8AC3E}">
        <p14:creationId xmlns:p14="http://schemas.microsoft.com/office/powerpoint/2010/main" val="1021832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Aggregate at Central Coordinator?</a:t>
            </a:r>
            <a:endParaRPr lang="en-US" sz="4000" dirty="0"/>
          </a:p>
        </p:txBody>
      </p:sp>
      <p:grpSp>
        <p:nvGrpSpPr>
          <p:cNvPr id="43" name="Group 42"/>
          <p:cNvGrpSpPr/>
          <p:nvPr/>
        </p:nvGrpSpPr>
        <p:grpSpPr>
          <a:xfrm>
            <a:off x="7162800" y="1853376"/>
            <a:ext cx="1566728" cy="4483227"/>
            <a:chOff x="7120072" y="1961466"/>
            <a:chExt cx="1338128" cy="4203003"/>
          </a:xfrm>
        </p:grpSpPr>
        <p:sp>
          <p:nvSpPr>
            <p:cNvPr id="28" name="Rectangle 27"/>
            <p:cNvSpPr/>
            <p:nvPr/>
          </p:nvSpPr>
          <p:spPr>
            <a:xfrm rot="5400000">
              <a:off x="5687634" y="3393904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Cloud 29"/>
            <p:cNvSpPr/>
            <p:nvPr/>
          </p:nvSpPr>
          <p:spPr>
            <a:xfrm>
              <a:off x="7296102" y="3009983"/>
              <a:ext cx="990600" cy="579232"/>
            </a:xfrm>
            <a:prstGeom prst="cloud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162800" y="1961466"/>
              <a:ext cx="12954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 smtClean="0"/>
                <a:t>Service</a:t>
              </a:r>
            </a:p>
            <a:p>
              <a:pPr algn="ctr"/>
              <a:r>
                <a:rPr lang="en-US" sz="2200" b="1" dirty="0" smtClean="0"/>
                <a:t>Replicas</a:t>
              </a:r>
              <a:endParaRPr lang="en-US" sz="2200" b="1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691072" y="1828801"/>
            <a:ext cx="1642928" cy="4551142"/>
            <a:chOff x="3843472" y="2142117"/>
            <a:chExt cx="1642928" cy="4225821"/>
          </a:xfrm>
        </p:grpSpPr>
        <p:grpSp>
          <p:nvGrpSpPr>
            <p:cNvPr id="42" name="Group 41"/>
            <p:cNvGrpSpPr/>
            <p:nvPr/>
          </p:nvGrpSpPr>
          <p:grpSpPr>
            <a:xfrm>
              <a:off x="3843472" y="2142117"/>
              <a:ext cx="1642928" cy="4225821"/>
              <a:chOff x="4481868" y="1956530"/>
              <a:chExt cx="1338128" cy="4225821"/>
            </a:xfrm>
          </p:grpSpPr>
          <p:sp>
            <p:nvSpPr>
              <p:cNvPr id="39" name="Rectangle 38"/>
              <p:cNvSpPr/>
              <p:nvPr/>
            </p:nvSpPr>
            <p:spPr>
              <a:xfrm rot="5400000">
                <a:off x="3049430" y="3411786"/>
                <a:ext cx="4203003" cy="1338128"/>
              </a:xfrm>
              <a:prstGeom prst="rect">
                <a:avLst/>
              </a:prstGeom>
              <a:solidFill>
                <a:schemeClr val="accent1">
                  <a:alpha val="1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4579431" y="1956530"/>
                <a:ext cx="1143000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 dirty="0" smtClean="0"/>
                  <a:t>Mapping</a:t>
                </a:r>
              </a:p>
              <a:p>
                <a:pPr algn="ctr"/>
                <a:r>
                  <a:rPr lang="en-US" sz="2200" b="1" dirty="0" smtClean="0"/>
                  <a:t>Nodes</a:t>
                </a:r>
                <a:endParaRPr lang="en-US" sz="2200" b="1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726334" y="2947073"/>
                <a:ext cx="830681" cy="653883"/>
              </a:xfrm>
              <a:prstGeom prst="ellipse">
                <a:avLst/>
              </a:prstGeom>
              <a:ln w="5715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 b="1" dirty="0"/>
              </a:p>
            </p:txBody>
          </p:sp>
        </p:grpSp>
        <p:sp>
          <p:nvSpPr>
            <p:cNvPr id="45" name="Oval 44"/>
            <p:cNvSpPr/>
            <p:nvPr/>
          </p:nvSpPr>
          <p:spPr>
            <a:xfrm>
              <a:off x="4157271" y="4318358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  <p:sp>
          <p:nvSpPr>
            <p:cNvPr id="46" name="Oval 45"/>
            <p:cNvSpPr/>
            <p:nvPr/>
          </p:nvSpPr>
          <p:spPr>
            <a:xfrm>
              <a:off x="4157271" y="5518317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</p:grpSp>
      <p:sp>
        <p:nvSpPr>
          <p:cNvPr id="47" name="Cloud 46"/>
          <p:cNvSpPr/>
          <p:nvPr/>
        </p:nvSpPr>
        <p:spPr>
          <a:xfrm>
            <a:off x="7391400" y="4297568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48" name="Cloud 47"/>
          <p:cNvSpPr/>
          <p:nvPr/>
        </p:nvSpPr>
        <p:spPr>
          <a:xfrm>
            <a:off x="7391400" y="5562600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64" name="Straight Arrow Connector 63"/>
          <p:cNvCxnSpPr/>
          <p:nvPr/>
        </p:nvCxnSpPr>
        <p:spPr>
          <a:xfrm>
            <a:off x="5334000" y="32004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5334000" y="33528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5334000" y="3589651"/>
            <a:ext cx="1828799" cy="949487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5334000" y="46538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5334000" y="48062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5334000" y="4991482"/>
            <a:ext cx="1828799" cy="7235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5334000" y="5810059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5334000" y="5943600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5334000" y="6077141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4" name="Diagram 43"/>
          <p:cNvGraphicFramePr/>
          <p:nvPr>
            <p:extLst>
              <p:ext uri="{D42A27DB-BD31-4B8C-83A1-F6EECF244321}">
                <p14:modId xmlns:p14="http://schemas.microsoft.com/office/powerpoint/2010/main" val="2856977698"/>
              </p:ext>
            </p:extLst>
          </p:nvPr>
        </p:nvGraphicFramePr>
        <p:xfrm>
          <a:off x="914400" y="5257800"/>
          <a:ext cx="2667000" cy="1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5" name="Explosion 2 34"/>
          <p:cNvSpPr/>
          <p:nvPr/>
        </p:nvSpPr>
        <p:spPr>
          <a:xfrm>
            <a:off x="3962400" y="5224938"/>
            <a:ext cx="533400" cy="490062"/>
          </a:xfrm>
          <a:prstGeom prst="irregularSeal2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381000" y="3737431"/>
            <a:ext cx="202799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/>
              <a:t>Return</a:t>
            </a:r>
          </a:p>
          <a:p>
            <a:pPr algn="ctr"/>
            <a:r>
              <a:rPr lang="en-US" sz="2800" b="1" dirty="0"/>
              <a:t>a</a:t>
            </a:r>
            <a:r>
              <a:rPr lang="en-US" sz="2800" b="1" dirty="0" smtClean="0"/>
              <a:t>ssignments</a:t>
            </a:r>
            <a:br>
              <a:rPr lang="en-US" sz="2800" b="1" dirty="0" smtClean="0"/>
            </a:br>
            <a:r>
              <a:rPr lang="en-US" sz="2800" b="1" dirty="0" smtClean="0"/>
              <a:t>(10</a:t>
            </a:r>
            <a:r>
              <a:rPr lang="en-US" sz="2800" b="1" baseline="30000" dirty="0"/>
              <a:t>6</a:t>
            </a:r>
            <a:r>
              <a:rPr lang="en-US" sz="2800" b="1" dirty="0" smtClean="0"/>
              <a:t>)</a:t>
            </a:r>
          </a:p>
        </p:txBody>
      </p:sp>
      <p:grpSp>
        <p:nvGrpSpPr>
          <p:cNvPr id="4" name="Group 3"/>
          <p:cNvGrpSpPr/>
          <p:nvPr/>
        </p:nvGrpSpPr>
        <p:grpSpPr>
          <a:xfrm flipV="1">
            <a:off x="2819400" y="2971800"/>
            <a:ext cx="762000" cy="2910784"/>
            <a:chOff x="2819400" y="3247710"/>
            <a:chExt cx="762000" cy="2604506"/>
          </a:xfrm>
        </p:grpSpPr>
        <p:sp>
          <p:nvSpPr>
            <p:cNvPr id="33" name="Curved Left Arrow 32"/>
            <p:cNvSpPr/>
            <p:nvPr/>
          </p:nvSpPr>
          <p:spPr>
            <a:xfrm flipH="1">
              <a:off x="2819400" y="3247710"/>
              <a:ext cx="762000" cy="2604506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Curved Left Arrow 33"/>
            <p:cNvSpPr/>
            <p:nvPr/>
          </p:nvSpPr>
          <p:spPr>
            <a:xfrm flipH="1">
              <a:off x="2971800" y="3276600"/>
              <a:ext cx="609600" cy="1324289"/>
            </a:xfrm>
            <a:prstGeom prst="curved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0656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Far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7279025"/>
              </p:ext>
            </p:extLst>
          </p:nvPr>
        </p:nvGraphicFramePr>
        <p:xfrm>
          <a:off x="381000" y="1397000"/>
          <a:ext cx="8305800" cy="3238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95500"/>
                <a:gridCol w="2076450"/>
                <a:gridCol w="2076450"/>
              </a:tblGrid>
              <a:tr h="1079500">
                <a:tc>
                  <a:txBody>
                    <a:bodyPr/>
                    <a:lstStyle/>
                    <a:p>
                      <a:endParaRPr 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Accurate</a:t>
                      </a:r>
                      <a:endParaRPr 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Efficient</a:t>
                      </a:r>
                      <a:endParaRPr 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Reliable</a:t>
                      </a:r>
                      <a:endParaRPr lang="en-US" sz="4000" dirty="0"/>
                    </a:p>
                  </a:txBody>
                  <a:tcPr/>
                </a:tc>
              </a:tr>
              <a:tr h="1079500"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Local only</a:t>
                      </a:r>
                      <a:endParaRPr 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>
                          <a:solidFill>
                            <a:schemeClr val="accent2"/>
                          </a:solidFill>
                        </a:rPr>
                        <a:t>No</a:t>
                      </a:r>
                      <a:endParaRPr lang="en-US" sz="4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>
                          <a:solidFill>
                            <a:schemeClr val="accent3"/>
                          </a:solidFill>
                        </a:rPr>
                        <a:t>Yes</a:t>
                      </a:r>
                      <a:endParaRPr lang="en-US" sz="4000" dirty="0">
                        <a:solidFill>
                          <a:schemeClr val="accent3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>
                          <a:solidFill>
                            <a:schemeClr val="accent3"/>
                          </a:solidFill>
                        </a:rPr>
                        <a:t>Yes</a:t>
                      </a:r>
                      <a:endParaRPr lang="en-US" sz="4000" dirty="0">
                        <a:solidFill>
                          <a:schemeClr val="accent3"/>
                        </a:solidFill>
                      </a:endParaRPr>
                    </a:p>
                  </a:txBody>
                  <a:tcPr/>
                </a:tc>
              </a:tr>
              <a:tr h="1079500"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Central</a:t>
                      </a:r>
                    </a:p>
                    <a:p>
                      <a:pPr algn="ctr"/>
                      <a:r>
                        <a:rPr lang="en-US" sz="3000" dirty="0" smtClean="0"/>
                        <a:t>Coordinator</a:t>
                      </a:r>
                      <a:endParaRPr 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>
                          <a:solidFill>
                            <a:schemeClr val="accent3"/>
                          </a:solidFill>
                        </a:rPr>
                        <a:t>Yes</a:t>
                      </a:r>
                      <a:endParaRPr lang="en-US" sz="4000" dirty="0">
                        <a:solidFill>
                          <a:schemeClr val="accent3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>
                          <a:solidFill>
                            <a:schemeClr val="accent2"/>
                          </a:solidFill>
                        </a:rPr>
                        <a:t>No</a:t>
                      </a:r>
                      <a:endParaRPr lang="en-US" sz="4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>
                          <a:solidFill>
                            <a:schemeClr val="accent2"/>
                          </a:solidFill>
                        </a:rPr>
                        <a:t>No</a:t>
                      </a:r>
                      <a:endParaRPr lang="en-US" sz="4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9041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Decomposing Objective Function</a:t>
            </a:r>
            <a:endParaRPr lang="en-US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412084" y="1758618"/>
                <a:ext cx="5105400" cy="14373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3600" i="1">
                              <a:latin typeface="Cambria Math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3600">
                              <a:latin typeface="Cambria Math"/>
                            </a:rPr>
                            <m:t>min</m:t>
                          </m:r>
                        </m:fName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3600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3600" i="1">
                                  <a:latin typeface="Cambria Math"/>
                                </a:rPr>
                                <m:t>𝑐</m:t>
                              </m:r>
                              <m:r>
                                <a:rPr lang="en-US" sz="3600" i="1">
                                  <a:latin typeface="Cambria Math"/>
                                  <a:ea typeface="Cambria Math"/>
                                </a:rPr>
                                <m:t>∈</m:t>
                              </m:r>
                              <m:r>
                                <a:rPr lang="en-US" sz="3600" i="1">
                                  <a:latin typeface="Cambria Math"/>
                                  <a:ea typeface="Cambria Math"/>
                                </a:rPr>
                                <m:t>𝐶</m:t>
                              </m:r>
                            </m:sub>
                            <m:sup/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sz="3600" i="1">
                                      <a:latin typeface="Cambria Math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3600" i="1">
                                      <a:latin typeface="Cambria Math"/>
                                    </a:rPr>
                                    <m:t>𝑖</m:t>
                                  </m:r>
                                  <m:r>
                                    <a:rPr lang="en-US" sz="3600" i="1">
                                      <a:latin typeface="Cambria Math"/>
                                      <a:ea typeface="Cambria Math"/>
                                    </a:rPr>
                                    <m:t>∈</m:t>
                                  </m:r>
                                  <m:r>
                                    <a:rPr lang="en-US" sz="3600" i="1">
                                      <a:latin typeface="Cambria Math"/>
                                      <a:ea typeface="Cambria Math"/>
                                    </a:rPr>
                                    <m:t>𝐼</m:t>
                                  </m:r>
                                </m:sub>
                                <m:sup/>
                                <m:e>
                                  <m:r>
                                    <a:rPr lang="en-US" sz="3600" i="1">
                                      <a:latin typeface="Cambria Math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3600" i="1" smtClean="0">
                                          <a:solidFill>
                                            <a:schemeClr val="tx2"/>
                                          </a:solidFill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sSub>
                                        <m:sSubPr>
                                          <m:ctrlPr>
                                            <a:rPr lang="el-GR" sz="3600" i="1" smtClean="0">
                                              <a:solidFill>
                                                <a:schemeClr val="accent2"/>
                                              </a:solidFill>
                                              <a:latin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l-GR" sz="3600" i="1">
                                              <a:solidFill>
                                                <a:schemeClr val="accent2"/>
                                              </a:solidFill>
                                              <a:latin typeface="Cambria Math"/>
                                            </a:rPr>
                                            <m:t>α</m:t>
                                          </m:r>
                                        </m:e>
                                        <m:sub>
                                          <m:r>
                                            <a:rPr lang="en-US" sz="3600" b="1" i="1">
                                              <a:solidFill>
                                                <a:schemeClr val="accent2"/>
                                              </a:solidFill>
                                              <a:latin typeface="Cambria Math"/>
                                            </a:rPr>
                                            <m:t>𝒄</m:t>
                                          </m:r>
                                        </m:sub>
                                      </m:sSub>
                                      <m:r>
                                        <a:rPr lang="en-US" sz="3600" i="1">
                                          <a:solidFill>
                                            <a:schemeClr val="tx2"/>
                                          </a:solidFill>
                                          <a:latin typeface="Cambria Math"/>
                                          <a:ea typeface="Cambria Math"/>
                                        </a:rPr>
                                        <m:t>∙</m:t>
                                      </m:r>
                                      <m:r>
                                        <a:rPr lang="en-US" sz="3600" i="1">
                                          <a:solidFill>
                                            <a:schemeClr val="tx2"/>
                                          </a:solidFill>
                                          <a:latin typeface="Cambria Math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en-US" sz="3600" i="1">
                                          <a:solidFill>
                                            <a:schemeClr val="tx2"/>
                                          </a:solidFill>
                                          <a:latin typeface="Cambria Math"/>
                                        </a:rPr>
                                        <m:t>𝑐𝑖</m:t>
                                      </m:r>
                                    </m:sub>
                                  </m:sSub>
                                  <m:r>
                                    <a:rPr lang="en-US" sz="3600" i="1">
                                      <a:latin typeface="Cambria Math"/>
                                      <a:ea typeface="Cambria Math"/>
                                    </a:rPr>
                                    <m:t>∙</m:t>
                                  </m:r>
                                  <m:r>
                                    <a:rPr lang="en-US" sz="3600" i="1" smtClean="0">
                                      <a:solidFill>
                                        <a:schemeClr val="accent4"/>
                                      </a:solidFill>
                                      <a:latin typeface="Cambria Math"/>
                                    </a:rPr>
                                    <m:t>𝑐𝑜𝑠𝑡</m:t>
                                  </m:r>
                                  <m:r>
                                    <a:rPr lang="en-US" sz="3600" i="1" smtClean="0">
                                      <a:solidFill>
                                        <a:schemeClr val="accent4"/>
                                      </a:solidFill>
                                      <a:latin typeface="Cambria Math"/>
                                    </a:rPr>
                                    <m:t>(</m:t>
                                  </m:r>
                                  <m:r>
                                    <a:rPr lang="en-US" sz="3600" i="1" smtClean="0">
                                      <a:solidFill>
                                        <a:schemeClr val="accent4"/>
                                      </a:solidFill>
                                      <a:latin typeface="Cambria Math"/>
                                    </a:rPr>
                                    <m:t>𝑐</m:t>
                                  </m:r>
                                  <m:r>
                                    <a:rPr lang="en-US" sz="3600" i="1" smtClean="0">
                                      <a:solidFill>
                                        <a:schemeClr val="accent4"/>
                                      </a:solidFill>
                                      <a:latin typeface="Cambria Math"/>
                                    </a:rPr>
                                    <m:t>, </m:t>
                                  </m:r>
                                  <m:r>
                                    <a:rPr lang="en-US" sz="3600" i="1" smtClean="0">
                                      <a:solidFill>
                                        <a:schemeClr val="accent4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  <m:r>
                                    <a:rPr lang="en-US" sz="3600" i="1" smtClean="0">
                                      <a:solidFill>
                                        <a:schemeClr val="accent4"/>
                                      </a:solidFill>
                                      <a:latin typeface="Cambria Math"/>
                                    </a:rPr>
                                    <m:t>)</m:t>
                                  </m:r>
                                </m:e>
                              </m:nary>
                            </m:e>
                          </m:nary>
                        </m:e>
                      </m:func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2084" y="1758618"/>
                <a:ext cx="5105400" cy="1437317"/>
              </a:xfrm>
              <a:prstGeom prst="rect">
                <a:avLst/>
              </a:prstGeom>
              <a:blipFill rotWithShape="1">
                <a:blip r:embed="rId3"/>
                <a:stretch>
                  <a:fillRect r="-14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28"/>
              <p:cNvSpPr/>
              <p:nvPr/>
            </p:nvSpPr>
            <p:spPr>
              <a:xfrm>
                <a:off x="1447800" y="4800600"/>
                <a:ext cx="5105400" cy="144629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lang="en-US" sz="3600" i="1" smtClean="0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3600" b="0" i="1" smtClean="0">
                              <a:latin typeface="Cambria Math"/>
                            </a:rPr>
                            <m:t>𝑛</m:t>
                          </m:r>
                          <m:r>
                            <a:rPr lang="en-US" sz="3600" i="1">
                              <a:latin typeface="Cambria Math"/>
                              <a:ea typeface="Cambria Math"/>
                            </a:rPr>
                            <m:t>∈</m:t>
                          </m:r>
                          <m:r>
                            <a:rPr lang="en-US" sz="3600" b="0" i="1" smtClean="0">
                              <a:latin typeface="Cambria Math"/>
                              <a:ea typeface="Cambria Math"/>
                            </a:rPr>
                            <m:t>𝑁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3600" i="1" smtClean="0">
                                  <a:solidFill>
                                    <a:schemeClr val="accent3">
                                      <a:lumMod val="50000"/>
                                    </a:schemeClr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3600" b="0" i="1" smtClean="0">
                                  <a:solidFill>
                                    <a:schemeClr val="accent3">
                                      <a:lumMod val="50000"/>
                                    </a:schemeClr>
                                  </a:solidFill>
                                  <a:latin typeface="Cambria Math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3600" b="0" i="1" smtClean="0">
                                  <a:solidFill>
                                    <a:schemeClr val="accent3">
                                      <a:lumMod val="50000"/>
                                    </a:schemeClr>
                                  </a:solidFill>
                                  <a:latin typeface="Cambria Math"/>
                                </a:rPr>
                                <m:t>𝑛</m:t>
                              </m:r>
                            </m:sub>
                          </m:sSub>
                          <m:nary>
                            <m:naryPr>
                              <m:chr m:val="∑"/>
                              <m:supHide m:val="on"/>
                              <m:ctrlPr>
                                <a:rPr lang="en-US" sz="3600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3600" i="1">
                                  <a:latin typeface="Cambria Math"/>
                                </a:rPr>
                                <m:t>𝑐</m:t>
                              </m:r>
                              <m:r>
                                <a:rPr lang="en-US" sz="3600" i="1">
                                  <a:latin typeface="Cambria Math"/>
                                  <a:ea typeface="Cambria Math"/>
                                </a:rPr>
                                <m:t>∈</m:t>
                              </m:r>
                              <m:r>
                                <a:rPr lang="en-US" sz="3600" i="1">
                                  <a:latin typeface="Cambria Math"/>
                                  <a:ea typeface="Cambria Math"/>
                                </a:rPr>
                                <m:t>𝐶</m:t>
                              </m:r>
                            </m:sub>
                            <m:sup/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sz="3600" i="1">
                                      <a:latin typeface="Cambria Math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3600" i="1">
                                      <a:latin typeface="Cambria Math"/>
                                    </a:rPr>
                                    <m:t>𝑖</m:t>
                                  </m:r>
                                  <m:r>
                                    <a:rPr lang="en-US" sz="3600" i="1">
                                      <a:latin typeface="Cambria Math"/>
                                      <a:ea typeface="Cambria Math"/>
                                    </a:rPr>
                                    <m:t>∈</m:t>
                                  </m:r>
                                  <m:r>
                                    <a:rPr lang="en-US" sz="3600" i="1">
                                      <a:latin typeface="Cambria Math"/>
                                      <a:ea typeface="Cambria Math"/>
                                    </a:rPr>
                                    <m:t>𝐼</m:t>
                                  </m:r>
                                </m:sub>
                                <m:sup/>
                                <m:e>
                                  <m:r>
                                    <a:rPr lang="en-US" sz="3600" i="1">
                                      <a:latin typeface="Cambria Math"/>
                                    </a:rPr>
                                    <m:t> </m:t>
                                  </m:r>
                                  <m:sSub>
                                    <m:sSubPr>
                                      <m:ctrlPr>
                                        <a:rPr lang="en-US" sz="3600" i="1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sSub>
                                        <m:sSubPr>
                                          <m:ctrlPr>
                                            <a:rPr lang="el-GR" sz="3600" i="1" smtClean="0">
                                              <a:solidFill>
                                                <a:schemeClr val="accent2"/>
                                              </a:solidFill>
                                              <a:latin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l-GR" sz="3600" i="1">
                                              <a:solidFill>
                                                <a:schemeClr val="accent2"/>
                                              </a:solidFill>
                                              <a:latin typeface="Cambria Math"/>
                                            </a:rPr>
                                            <m:t>α</m:t>
                                          </m:r>
                                        </m:e>
                                        <m:sub>
                                          <m:r>
                                            <a:rPr lang="en-US" sz="3600" b="0" i="1">
                                              <a:solidFill>
                                                <a:schemeClr val="accent2"/>
                                              </a:solidFill>
                                              <a:latin typeface="Cambria Math"/>
                                            </a:rPr>
                                            <m:t>𝑐</m:t>
                                          </m:r>
                                          <m:r>
                                            <a:rPr lang="en-US" sz="3600" b="0" i="1" smtClean="0">
                                              <a:solidFill>
                                                <a:schemeClr val="accent2"/>
                                              </a:solidFill>
                                              <a:latin typeface="Cambria Math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  <m:r>
                                        <a:rPr lang="en-US" sz="3600" i="1">
                                          <a:latin typeface="Cambria Math"/>
                                          <a:ea typeface="Cambria Math"/>
                                        </a:rPr>
                                        <m:t>∙</m:t>
                                      </m:r>
                                      <m:r>
                                        <a:rPr lang="en-US" sz="3600" i="1" smtClean="0">
                                          <a:solidFill>
                                            <a:schemeClr val="tx2"/>
                                          </a:solidFill>
                                          <a:latin typeface="Cambria Math"/>
                                        </a:rPr>
                                        <m:t>𝑅</m:t>
                                      </m:r>
                                    </m:e>
                                    <m:sub>
                                      <m:r>
                                        <a:rPr lang="en-US" sz="3600" b="0" i="1" smtClean="0">
                                          <a:solidFill>
                                            <a:schemeClr val="tx2"/>
                                          </a:solidFill>
                                          <a:latin typeface="Cambria Math"/>
                                        </a:rPr>
                                        <m:t>𝑛</m:t>
                                      </m:r>
                                      <m:r>
                                        <a:rPr lang="en-US" sz="3600" i="1">
                                          <a:solidFill>
                                            <a:schemeClr val="tx2"/>
                                          </a:solidFill>
                                          <a:latin typeface="Cambria Math"/>
                                        </a:rPr>
                                        <m:t>𝑐𝑖</m:t>
                                      </m:r>
                                    </m:sub>
                                  </m:sSub>
                                  <m:r>
                                    <a:rPr lang="en-US" sz="3600" i="1">
                                      <a:latin typeface="Cambria Math"/>
                                      <a:ea typeface="Cambria Math"/>
                                    </a:rPr>
                                    <m:t>∙</m:t>
                                  </m:r>
                                  <m:r>
                                    <a:rPr lang="en-US" sz="3600" i="1" smtClean="0">
                                      <a:solidFill>
                                        <a:schemeClr val="accent4"/>
                                      </a:solidFill>
                                      <a:latin typeface="Cambria Math"/>
                                    </a:rPr>
                                    <m:t>𝑐𝑜𝑠𝑡</m:t>
                                  </m:r>
                                  <m:r>
                                    <a:rPr lang="en-US" sz="3600" i="1" smtClean="0">
                                      <a:solidFill>
                                        <a:schemeClr val="accent4"/>
                                      </a:solidFill>
                                      <a:latin typeface="Cambria Math"/>
                                    </a:rPr>
                                    <m:t>(</m:t>
                                  </m:r>
                                  <m:r>
                                    <a:rPr lang="en-US" sz="3600" i="1" smtClean="0">
                                      <a:solidFill>
                                        <a:schemeClr val="accent4"/>
                                      </a:solidFill>
                                      <a:latin typeface="Cambria Math"/>
                                    </a:rPr>
                                    <m:t>𝑐</m:t>
                                  </m:r>
                                  <m:r>
                                    <a:rPr lang="en-US" sz="3600" i="1" smtClean="0">
                                      <a:solidFill>
                                        <a:schemeClr val="accent4"/>
                                      </a:solidFill>
                                      <a:latin typeface="Cambria Math"/>
                                    </a:rPr>
                                    <m:t>, </m:t>
                                  </m:r>
                                  <m:r>
                                    <a:rPr lang="en-US" sz="3600" i="1" smtClean="0">
                                      <a:solidFill>
                                        <a:schemeClr val="accent4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  <m:r>
                                    <a:rPr lang="en-US" sz="3600" i="1" smtClean="0">
                                      <a:solidFill>
                                        <a:schemeClr val="accent4"/>
                                      </a:solidFill>
                                      <a:latin typeface="Cambria Math"/>
                                    </a:rPr>
                                    <m:t>)</m:t>
                                  </m:r>
                                </m:e>
                              </m:nary>
                            </m:e>
                          </m:nary>
                        </m:e>
                      </m:nary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29" name="Rectangle 2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7800" y="4800600"/>
                <a:ext cx="5105400" cy="1446293"/>
              </a:xfrm>
              <a:prstGeom prst="rect">
                <a:avLst/>
              </a:prstGeom>
              <a:blipFill rotWithShape="1">
                <a:blip r:embed="rId4"/>
                <a:stretch>
                  <a:fillRect r="-314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3617739" y="1669702"/>
            <a:ext cx="22153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accent2"/>
                </a:solidFill>
              </a:rPr>
              <a:t>Traffic from </a:t>
            </a:r>
            <a:r>
              <a:rPr lang="en-US" sz="2400" b="1" i="1" dirty="0" smtClean="0">
                <a:solidFill>
                  <a:schemeClr val="accent2"/>
                </a:solidFill>
              </a:rPr>
              <a:t>c </a:t>
            </a:r>
            <a:endParaRPr lang="en-US" sz="2400" b="1" dirty="0">
              <a:solidFill>
                <a:schemeClr val="accent2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747952" y="3119735"/>
            <a:ext cx="317362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1" dirty="0" err="1">
                <a:solidFill>
                  <a:schemeClr val="tx2"/>
                </a:solidFill>
              </a:rPr>
              <a:t>prob</a:t>
            </a:r>
            <a:r>
              <a:rPr lang="en-US" sz="2500" b="1" dirty="0">
                <a:solidFill>
                  <a:schemeClr val="tx2"/>
                </a:solidFill>
              </a:rPr>
              <a:t> of mapping </a:t>
            </a:r>
            <a:r>
              <a:rPr lang="en-US" sz="2500" b="1" i="1" dirty="0">
                <a:solidFill>
                  <a:schemeClr val="tx2"/>
                </a:solidFill>
              </a:rPr>
              <a:t>c</a:t>
            </a:r>
            <a:r>
              <a:rPr lang="en-US" sz="2500" b="1" dirty="0">
                <a:solidFill>
                  <a:schemeClr val="tx2"/>
                </a:solidFill>
              </a:rPr>
              <a:t> to </a:t>
            </a:r>
            <a:r>
              <a:rPr lang="en-US" sz="2500" b="1" i="1" dirty="0">
                <a:solidFill>
                  <a:schemeClr val="tx2"/>
                </a:solidFill>
              </a:rPr>
              <a:t>i 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974684" y="1654313"/>
            <a:ext cx="301691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1" dirty="0">
                <a:solidFill>
                  <a:schemeClr val="accent4"/>
                </a:solidFill>
              </a:rPr>
              <a:t>c</a:t>
            </a:r>
            <a:r>
              <a:rPr lang="en-US" sz="2500" b="1" dirty="0" smtClean="0">
                <a:solidFill>
                  <a:schemeClr val="accent4"/>
                </a:solidFill>
              </a:rPr>
              <a:t>ost of mapping </a:t>
            </a:r>
            <a:r>
              <a:rPr lang="en-US" sz="2500" b="1" i="1" dirty="0" smtClean="0">
                <a:solidFill>
                  <a:schemeClr val="accent4"/>
                </a:solidFill>
              </a:rPr>
              <a:t>c</a:t>
            </a:r>
            <a:r>
              <a:rPr lang="en-US" sz="2500" b="1" dirty="0" smtClean="0">
                <a:solidFill>
                  <a:schemeClr val="accent4"/>
                </a:solidFill>
              </a:rPr>
              <a:t> to </a:t>
            </a:r>
            <a:r>
              <a:rPr lang="en-US" sz="2500" b="1" i="1" dirty="0" smtClean="0">
                <a:solidFill>
                  <a:schemeClr val="accent4"/>
                </a:solidFill>
              </a:rPr>
              <a:t>i</a:t>
            </a:r>
            <a:endParaRPr lang="en-US" sz="2500" b="1" i="1" dirty="0">
              <a:solidFill>
                <a:schemeClr val="accent4"/>
              </a:solidFill>
            </a:endParaRPr>
          </a:p>
        </p:txBody>
      </p:sp>
      <p:cxnSp>
        <p:nvCxnSpPr>
          <p:cNvPr id="9" name="Elbow Connector 8"/>
          <p:cNvCxnSpPr/>
          <p:nvPr/>
        </p:nvCxnSpPr>
        <p:spPr>
          <a:xfrm flipV="1">
            <a:off x="3002884" y="1900535"/>
            <a:ext cx="609600" cy="304802"/>
          </a:xfrm>
          <a:prstGeom prst="bentConnector3">
            <a:avLst>
              <a:gd name="adj1" fmla="val -6896"/>
            </a:avLst>
          </a:prstGeom>
          <a:ln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917284" y="2749377"/>
            <a:ext cx="0" cy="3902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6355684" y="2131367"/>
            <a:ext cx="228600" cy="345910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412084" y="3272135"/>
                <a:ext cx="144623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/>
                          <a:ea typeface="Cambria Math"/>
                        </a:rPr>
                        <m:t>∀</m:t>
                      </m:r>
                      <m:r>
                        <a:rPr lang="en-US" sz="2400" b="0" i="1" smtClean="0">
                          <a:latin typeface="Cambria Math"/>
                          <a:ea typeface="Cambria Math"/>
                        </a:rPr>
                        <m:t>  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/>
                          <a:ea typeface="Cambria Math"/>
                        </a:rPr>
                        <m:t>clients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2084" y="3272135"/>
                <a:ext cx="1446230" cy="461665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/>
              <p:cNvSpPr txBox="1"/>
              <p:nvPr/>
            </p:nvSpPr>
            <p:spPr>
              <a:xfrm>
                <a:off x="1718158" y="3272135"/>
                <a:ext cx="181812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/>
                          <a:ea typeface="Cambria Math"/>
                        </a:rPr>
                        <m:t>∀</m:t>
                      </m:r>
                      <m:r>
                        <a:rPr lang="en-US" sz="2400" b="0" i="1" smtClean="0">
                          <a:latin typeface="Cambria Math"/>
                          <a:ea typeface="Cambria Math"/>
                        </a:rPr>
                        <m:t>  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/>
                          <a:ea typeface="Cambria Math"/>
                        </a:rPr>
                        <m:t>instances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49" name="TextBox 4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8158" y="3272135"/>
                <a:ext cx="1818126" cy="461665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TextBox 39"/>
          <p:cNvSpPr txBox="1"/>
          <p:nvPr/>
        </p:nvSpPr>
        <p:spPr>
          <a:xfrm>
            <a:off x="4167867" y="3553361"/>
            <a:ext cx="69602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dirty="0" smtClean="0"/>
              <a:t>=</a:t>
            </a:r>
            <a:endParaRPr lang="en-US" sz="80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7" name="TextBox 56"/>
              <p:cNvSpPr txBox="1"/>
              <p:nvPr/>
            </p:nvSpPr>
            <p:spPr>
              <a:xfrm>
                <a:off x="1143000" y="6183868"/>
                <a:ext cx="137249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/>
                          <a:ea typeface="Cambria Math"/>
                        </a:rPr>
                        <m:t>∀</m:t>
                      </m:r>
                      <m:r>
                        <a:rPr lang="en-US" sz="2400" b="0" i="1" smtClean="0">
                          <a:latin typeface="Cambria Math"/>
                          <a:ea typeface="Cambria Math"/>
                        </a:rPr>
                        <m:t>  </m:t>
                      </m:r>
                      <m:r>
                        <m:rPr>
                          <m:sty m:val="p"/>
                        </m:rPr>
                        <a:rPr lang="en-US" sz="2400" b="0" i="0" smtClean="0">
                          <a:latin typeface="Cambria Math"/>
                          <a:ea typeface="Cambria Math"/>
                        </a:rPr>
                        <m:t>nodes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7" name="TextBox 5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3000" y="6183868"/>
                <a:ext cx="1372492" cy="461665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8" name="TextBox 57"/>
          <p:cNvSpPr txBox="1"/>
          <p:nvPr/>
        </p:nvSpPr>
        <p:spPr>
          <a:xfrm>
            <a:off x="2362200" y="6228546"/>
            <a:ext cx="266983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accent3">
                    <a:lumMod val="50000"/>
                  </a:schemeClr>
                </a:solidFill>
              </a:rPr>
              <a:t>Traffic to this node</a:t>
            </a:r>
            <a:endParaRPr lang="en-US" sz="2500" b="1" i="1" dirty="0">
              <a:solidFill>
                <a:schemeClr val="accent3">
                  <a:lumMod val="50000"/>
                </a:schemeClr>
              </a:solidFill>
            </a:endParaRPr>
          </a:p>
        </p:txBody>
      </p:sp>
      <p:cxnSp>
        <p:nvCxnSpPr>
          <p:cNvPr id="59" name="Straight Arrow Connector 58"/>
          <p:cNvCxnSpPr/>
          <p:nvPr/>
        </p:nvCxnSpPr>
        <p:spPr>
          <a:xfrm>
            <a:off x="2514600" y="5781988"/>
            <a:ext cx="0" cy="39021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0" name="Rounded Rectangle 59"/>
          <p:cNvSpPr/>
          <p:nvPr/>
        </p:nvSpPr>
        <p:spPr>
          <a:xfrm>
            <a:off x="1208243" y="2286000"/>
            <a:ext cx="7152675" cy="2441439"/>
          </a:xfrm>
          <a:prstGeom prst="roundRect">
            <a:avLst/>
          </a:prstGeom>
          <a:solidFill>
            <a:schemeClr val="accent2"/>
          </a:solidFill>
          <a:ln w="76200">
            <a:solidFill>
              <a:schemeClr val="accent2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/>
              <a:t>We also decompose constraints </a:t>
            </a:r>
            <a:br>
              <a:rPr lang="en-US" sz="4800" dirty="0" smtClean="0"/>
            </a:br>
            <a:r>
              <a:rPr lang="en-US" sz="4800" dirty="0" smtClean="0"/>
              <a:t>(more complicated)</a:t>
            </a:r>
          </a:p>
        </p:txBody>
      </p:sp>
      <p:sp>
        <p:nvSpPr>
          <p:cNvPr id="3" name="Oval 2"/>
          <p:cNvSpPr/>
          <p:nvPr/>
        </p:nvSpPr>
        <p:spPr>
          <a:xfrm>
            <a:off x="1108489" y="4779358"/>
            <a:ext cx="1710911" cy="1545242"/>
          </a:xfrm>
          <a:prstGeom prst="ellipse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254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40" grpId="0"/>
      <p:bldP spid="57" grpId="0"/>
      <p:bldP spid="58" grpId="0"/>
      <p:bldP spid="60" grpId="0" animBg="1"/>
      <p:bldP spid="3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Decomposed Local Problem</a:t>
            </a:r>
            <a:br>
              <a:rPr lang="en-US" sz="4000" dirty="0" smtClean="0"/>
            </a:br>
            <a:r>
              <a:rPr lang="en-US" sz="4000" dirty="0" smtClean="0"/>
              <a:t>For Some Node (n*)</a:t>
            </a:r>
            <a:endParaRPr lang="en-US" sz="40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3334164"/>
            <a:ext cx="6629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min</a:t>
            </a:r>
            <a:endParaRPr lang="en-US" sz="4000" baseline="-25000" dirty="0"/>
          </a:p>
        </p:txBody>
      </p:sp>
      <p:sp>
        <p:nvSpPr>
          <p:cNvPr id="21" name="TextBox 20"/>
          <p:cNvSpPr txBox="1"/>
          <p:nvPr/>
        </p:nvSpPr>
        <p:spPr>
          <a:xfrm>
            <a:off x="1145628" y="1752600"/>
            <a:ext cx="69723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load</a:t>
            </a:r>
            <a:r>
              <a:rPr lang="en-US" sz="3200" baseline="-25000" dirty="0" err="1" smtClean="0"/>
              <a:t>i</a:t>
            </a:r>
            <a:r>
              <a:rPr lang="en-US" sz="3200" dirty="0"/>
              <a:t> </a:t>
            </a:r>
            <a:r>
              <a:rPr lang="en-US" sz="3200" dirty="0" smtClean="0"/>
              <a:t> = f(prevailing </a:t>
            </a:r>
            <a:r>
              <a:rPr lang="en-US" sz="3200" dirty="0"/>
              <a:t>load on each </a:t>
            </a:r>
            <a:r>
              <a:rPr lang="en-US" sz="3200" dirty="0" smtClean="0"/>
              <a:t>server + load I will impose on each server)</a:t>
            </a:r>
            <a:endParaRPr lang="en-US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914400" y="3202633"/>
                <a:ext cx="7662161" cy="121321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000" i="1" smtClean="0">
                              <a:solidFill>
                                <a:schemeClr val="accent3">
                                  <a:lumMod val="50000"/>
                                </a:schemeClr>
                              </a:solidFill>
                              <a:latin typeface="Cambria Math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en-US" sz="3000" b="0" i="1" smtClean="0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en-US" sz="3000" b="0" i="1" smtClean="0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3000" i="1">
                                      <a:latin typeface="Cambria Math"/>
                                    </a:rPr>
                                    <m:t>∀</m:t>
                                  </m:r>
                                </m:e>
                                <m:sub>
                                  <m:r>
                                    <a:rPr lang="en-US" sz="3000" b="0" i="1" smtClean="0">
                                      <a:solidFill>
                                        <a:schemeClr val="tx1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3000" b="0" i="1" smtClean="0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𝑙𝑜𝑎𝑑</m:t>
                              </m:r>
                            </m:e>
                            <m:sub>
                              <m:r>
                                <a:rPr lang="en-US" sz="3000" b="0" i="1" smtClean="0">
                                  <a:solidFill>
                                    <a:schemeClr val="tx1"/>
                                  </a:solidFill>
                                  <a:latin typeface="Cambria Math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3000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 </m:t>
                          </m:r>
                          <m:r>
                            <a:rPr lang="en-US" sz="3000" b="0" i="1" smtClean="0">
                              <a:solidFill>
                                <a:schemeClr val="accent3">
                                  <a:lumMod val="50000"/>
                                </a:schemeClr>
                              </a:solidFill>
                              <a:latin typeface="Cambria Math"/>
                            </a:rPr>
                            <m:t>+ </m:t>
                          </m:r>
                          <m:r>
                            <a:rPr lang="en-US" sz="3000" i="1">
                              <a:solidFill>
                                <a:schemeClr val="accent3">
                                  <a:lumMod val="50000"/>
                                </a:schemeClr>
                              </a:solidFill>
                              <a:latin typeface="Cambria Math"/>
                            </a:rPr>
                            <m:t>𝑠</m:t>
                          </m:r>
                        </m:e>
                        <m:sub>
                          <m:sSup>
                            <m:sSupPr>
                              <m:ctrlPr>
                                <a:rPr lang="en-US" sz="3000" i="1" smtClean="0">
                                  <a:solidFill>
                                    <a:schemeClr val="accent3">
                                      <a:lumMod val="50000"/>
                                    </a:schemeClr>
                                  </a:solidFill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sz="3000" b="0" i="1" smtClean="0">
                                  <a:solidFill>
                                    <a:schemeClr val="accent3">
                                      <a:lumMod val="50000"/>
                                    </a:schemeClr>
                                  </a:solidFill>
                                  <a:latin typeface="Cambria Math"/>
                                </a:rPr>
                                <m:t>𝑛</m:t>
                              </m:r>
                            </m:e>
                            <m:sup>
                              <m:r>
                                <a:rPr lang="en-US" sz="3000" b="0" i="1" smtClean="0">
                                  <a:solidFill>
                                    <a:schemeClr val="accent3">
                                      <a:lumMod val="50000"/>
                                    </a:schemeClr>
                                  </a:solidFill>
                                  <a:latin typeface="Cambria Math"/>
                                </a:rPr>
                                <m:t>∗</m:t>
                              </m:r>
                            </m:sup>
                          </m:sSup>
                        </m:sub>
                      </m:sSub>
                      <m:nary>
                        <m:naryPr>
                          <m:chr m:val="∑"/>
                          <m:supHide m:val="on"/>
                          <m:ctrlPr>
                            <a:rPr lang="en-US" sz="3000" i="1">
                              <a:latin typeface="Cambria Math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sz="3000" i="1">
                              <a:latin typeface="Cambria Math"/>
                            </a:rPr>
                            <m:t>𝑐</m:t>
                          </m:r>
                          <m:r>
                            <a:rPr lang="en-US" sz="3000" i="1">
                              <a:latin typeface="Cambria Math"/>
                              <a:ea typeface="Cambria Math"/>
                            </a:rPr>
                            <m:t>∈</m:t>
                          </m:r>
                          <m:r>
                            <a:rPr lang="en-US" sz="3000" i="1">
                              <a:latin typeface="Cambria Math"/>
                              <a:ea typeface="Cambria Math"/>
                            </a:rPr>
                            <m:t>𝐶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lang="en-US" sz="3000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3000" i="1">
                                  <a:latin typeface="Cambria Math"/>
                                </a:rPr>
                                <m:t>𝑖</m:t>
                              </m:r>
                              <m:r>
                                <a:rPr lang="en-US" sz="3000" i="1">
                                  <a:latin typeface="Cambria Math"/>
                                  <a:ea typeface="Cambria Math"/>
                                </a:rPr>
                                <m:t>∈</m:t>
                              </m:r>
                              <m:r>
                                <a:rPr lang="en-US" sz="3000" i="1">
                                  <a:latin typeface="Cambria Math"/>
                                  <a:ea typeface="Cambria Math"/>
                                </a:rPr>
                                <m:t>𝐼</m:t>
                              </m:r>
                            </m:sub>
                            <m:sup/>
                            <m:e>
                              <m:r>
                                <a:rPr lang="en-US" sz="3000" i="1">
                                  <a:latin typeface="Cambria Math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US" sz="30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sSub>
                                    <m:sSubPr>
                                      <m:ctrlPr>
                                        <a:rPr lang="el-GR" sz="3000" i="1" smtClean="0">
                                          <a:solidFill>
                                            <a:schemeClr val="accent2"/>
                                          </a:solidFill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l-GR" sz="3000" i="1">
                                          <a:solidFill>
                                            <a:schemeClr val="accent2"/>
                                          </a:solidFill>
                                          <a:latin typeface="Cambria Math"/>
                                        </a:rPr>
                                        <m:t>α</m:t>
                                      </m:r>
                                    </m:e>
                                    <m:sub>
                                      <m:r>
                                        <a:rPr lang="en-US" sz="3000" i="1">
                                          <a:solidFill>
                                            <a:schemeClr val="accent2"/>
                                          </a:solidFill>
                                          <a:latin typeface="Cambria Math"/>
                                        </a:rPr>
                                        <m:t>𝑐</m:t>
                                      </m:r>
                                      <m:sSup>
                                        <m:sSupPr>
                                          <m:ctrlPr>
                                            <a:rPr lang="en-US" sz="3000" i="1">
                                              <a:solidFill>
                                                <a:schemeClr val="accent3">
                                                  <a:lumMod val="50000"/>
                                                </a:schemeClr>
                                              </a:solidFill>
                                              <a:latin typeface="Cambria Math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en-US" sz="3000" i="1" smtClean="0">
                                              <a:solidFill>
                                                <a:schemeClr val="accent2"/>
                                              </a:solidFill>
                                              <a:latin typeface="Cambria Math"/>
                                            </a:rPr>
                                            <m:t>𝑛</m:t>
                                          </m:r>
                                        </m:e>
                                        <m:sup>
                                          <m:r>
                                            <a:rPr lang="en-US" sz="3000" i="1" smtClean="0">
                                              <a:solidFill>
                                                <a:schemeClr val="accent2"/>
                                              </a:solidFill>
                                              <a:latin typeface="Cambria Math"/>
                                            </a:rPr>
                                            <m:t>∗</m:t>
                                          </m:r>
                                        </m:sup>
                                      </m:sSup>
                                    </m:sub>
                                  </m:sSub>
                                  <m:r>
                                    <a:rPr lang="en-US" sz="3000" i="1">
                                      <a:latin typeface="Cambria Math"/>
                                      <a:ea typeface="Cambria Math"/>
                                    </a:rPr>
                                    <m:t>∙</m:t>
                                  </m:r>
                                  <m:r>
                                    <a:rPr lang="en-US" sz="3000" i="1">
                                      <a:solidFill>
                                        <a:schemeClr val="tx2"/>
                                      </a:solidFill>
                                      <a:latin typeface="Cambria Math"/>
                                    </a:rPr>
                                    <m:t>𝑅</m:t>
                                  </m:r>
                                </m:e>
                                <m:sub>
                                  <m:sSup>
                                    <m:sSupPr>
                                      <m:ctrlPr>
                                        <a:rPr lang="en-US" sz="3000" i="1" smtClean="0">
                                          <a:solidFill>
                                            <a:schemeClr val="tx2"/>
                                          </a:solidFill>
                                          <a:latin typeface="Cambria Math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3000" i="1">
                                          <a:solidFill>
                                            <a:schemeClr val="tx2"/>
                                          </a:solidFill>
                                          <a:latin typeface="Cambria Math"/>
                                        </a:rPr>
                                        <m:t>𝑛</m:t>
                                      </m:r>
                                    </m:e>
                                    <m:sup>
                                      <m:r>
                                        <a:rPr lang="en-US" sz="3000" i="1">
                                          <a:solidFill>
                                            <a:schemeClr val="tx2"/>
                                          </a:solidFill>
                                          <a:latin typeface="Cambria Math"/>
                                        </a:rPr>
                                        <m:t>∗</m:t>
                                      </m:r>
                                    </m:sup>
                                  </m:sSup>
                                  <m:r>
                                    <a:rPr lang="en-US" sz="3000" i="1">
                                      <a:solidFill>
                                        <a:schemeClr val="tx2"/>
                                      </a:solidFill>
                                      <a:latin typeface="Cambria Math"/>
                                    </a:rPr>
                                    <m:t>𝑐𝑖</m:t>
                                  </m:r>
                                </m:sub>
                              </m:sSub>
                              <m:r>
                                <a:rPr lang="en-US" sz="3000" i="1">
                                  <a:latin typeface="Cambria Math"/>
                                  <a:ea typeface="Cambria Math"/>
                                </a:rPr>
                                <m:t>∙</m:t>
                              </m:r>
                              <m:r>
                                <a:rPr lang="en-US" sz="3000" i="1">
                                  <a:solidFill>
                                    <a:schemeClr val="accent4"/>
                                  </a:solidFill>
                                  <a:latin typeface="Cambria Math"/>
                                </a:rPr>
                                <m:t>𝑐𝑜𝑠𝑡</m:t>
                              </m:r>
                              <m:d>
                                <m:dPr>
                                  <m:ctrlPr>
                                    <a:rPr lang="en-US" sz="3000" i="1">
                                      <a:solidFill>
                                        <a:schemeClr val="accent4"/>
                                      </a:solidFill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sz="3000" i="1">
                                      <a:solidFill>
                                        <a:schemeClr val="accent4"/>
                                      </a:solidFill>
                                      <a:latin typeface="Cambria Math"/>
                                    </a:rPr>
                                    <m:t>𝑐</m:t>
                                  </m:r>
                                  <m:r>
                                    <a:rPr lang="en-US" sz="3000" i="1">
                                      <a:solidFill>
                                        <a:schemeClr val="accent4"/>
                                      </a:solidFill>
                                      <a:latin typeface="Cambria Math"/>
                                    </a:rPr>
                                    <m:t>, </m:t>
                                  </m:r>
                                  <m:r>
                                    <a:rPr lang="en-US" sz="3000" i="1">
                                      <a:solidFill>
                                        <a:schemeClr val="accent4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e>
                              </m:d>
                            </m:e>
                          </m:nary>
                        </m:e>
                      </m:nary>
                    </m:oMath>
                  </m:oMathPara>
                </a14:m>
                <a:endParaRPr lang="en-US" sz="3000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400" y="3202633"/>
                <a:ext cx="7662161" cy="1213217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5080378" y="4800600"/>
            <a:ext cx="345402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2"/>
                </a:solidFill>
              </a:rPr>
              <a:t>Local distance</a:t>
            </a:r>
            <a:br>
              <a:rPr lang="en-US" sz="4400" b="1" dirty="0">
                <a:solidFill>
                  <a:schemeClr val="accent2"/>
                </a:solidFill>
              </a:rPr>
            </a:br>
            <a:r>
              <a:rPr lang="en-US" sz="4400" b="1" dirty="0">
                <a:solidFill>
                  <a:schemeClr val="accent2"/>
                </a:solidFill>
              </a:rPr>
              <a:t>minimization</a:t>
            </a:r>
          </a:p>
        </p:txBody>
      </p:sp>
      <p:sp>
        <p:nvSpPr>
          <p:cNvPr id="11" name="Right Brace 10"/>
          <p:cNvSpPr/>
          <p:nvPr/>
        </p:nvSpPr>
        <p:spPr>
          <a:xfrm rot="5400000">
            <a:off x="6389101" y="3088984"/>
            <a:ext cx="689551" cy="2768222"/>
          </a:xfrm>
          <a:prstGeom prst="rightBrace">
            <a:avLst>
              <a:gd name="adj1" fmla="val 8333"/>
              <a:gd name="adj2" fmla="val 4886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Brace 24"/>
          <p:cNvSpPr/>
          <p:nvPr/>
        </p:nvSpPr>
        <p:spPr>
          <a:xfrm rot="5400000">
            <a:off x="1485337" y="3775091"/>
            <a:ext cx="689551" cy="1368971"/>
          </a:xfrm>
          <a:prstGeom prst="rightBrace">
            <a:avLst>
              <a:gd name="adj1" fmla="val 8333"/>
              <a:gd name="adj2" fmla="val 4886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548459" y="4817871"/>
            <a:ext cx="29667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chemeClr val="accent2"/>
                </a:solidFill>
              </a:rPr>
              <a:t>Global load</a:t>
            </a:r>
          </a:p>
          <a:p>
            <a:pPr algn="ctr"/>
            <a:r>
              <a:rPr lang="en-US" sz="4400" b="1" dirty="0" smtClean="0">
                <a:solidFill>
                  <a:schemeClr val="accent2"/>
                </a:solidFill>
              </a:rPr>
              <a:t>information</a:t>
            </a:r>
            <a:endParaRPr lang="en-US" sz="44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755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DONAR Algorithm</a:t>
            </a:r>
            <a:endParaRPr lang="en-US" sz="4000" dirty="0"/>
          </a:p>
        </p:txBody>
      </p:sp>
      <p:grpSp>
        <p:nvGrpSpPr>
          <p:cNvPr id="43" name="Group 42"/>
          <p:cNvGrpSpPr/>
          <p:nvPr/>
        </p:nvGrpSpPr>
        <p:grpSpPr>
          <a:xfrm>
            <a:off x="7162800" y="1853376"/>
            <a:ext cx="1566728" cy="4483227"/>
            <a:chOff x="7120072" y="1961466"/>
            <a:chExt cx="1338128" cy="4203003"/>
          </a:xfrm>
        </p:grpSpPr>
        <p:sp>
          <p:nvSpPr>
            <p:cNvPr id="28" name="Rectangle 27"/>
            <p:cNvSpPr/>
            <p:nvPr/>
          </p:nvSpPr>
          <p:spPr>
            <a:xfrm rot="5400000">
              <a:off x="5687634" y="3393904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Cloud 29"/>
            <p:cNvSpPr/>
            <p:nvPr/>
          </p:nvSpPr>
          <p:spPr>
            <a:xfrm>
              <a:off x="7296102" y="3009983"/>
              <a:ext cx="990600" cy="579232"/>
            </a:xfrm>
            <a:prstGeom prst="cloud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162800" y="1961466"/>
              <a:ext cx="12954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 smtClean="0"/>
                <a:t>Service</a:t>
              </a:r>
            </a:p>
            <a:p>
              <a:pPr algn="ctr"/>
              <a:r>
                <a:rPr lang="en-US" sz="2200" b="1" dirty="0" smtClean="0"/>
                <a:t>Replicas</a:t>
              </a:r>
              <a:endParaRPr lang="en-US" sz="2200" b="1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691072" y="1828801"/>
            <a:ext cx="1642928" cy="4551142"/>
            <a:chOff x="3843472" y="2142117"/>
            <a:chExt cx="1642928" cy="4225821"/>
          </a:xfrm>
        </p:grpSpPr>
        <p:grpSp>
          <p:nvGrpSpPr>
            <p:cNvPr id="42" name="Group 41"/>
            <p:cNvGrpSpPr/>
            <p:nvPr/>
          </p:nvGrpSpPr>
          <p:grpSpPr>
            <a:xfrm>
              <a:off x="3843472" y="2142117"/>
              <a:ext cx="1642928" cy="4225821"/>
              <a:chOff x="4481868" y="1956530"/>
              <a:chExt cx="1338128" cy="4225821"/>
            </a:xfrm>
          </p:grpSpPr>
          <p:sp>
            <p:nvSpPr>
              <p:cNvPr id="39" name="Rectangle 38"/>
              <p:cNvSpPr/>
              <p:nvPr/>
            </p:nvSpPr>
            <p:spPr>
              <a:xfrm rot="5400000">
                <a:off x="3049430" y="3411786"/>
                <a:ext cx="4203003" cy="1338128"/>
              </a:xfrm>
              <a:prstGeom prst="rect">
                <a:avLst/>
              </a:prstGeom>
              <a:solidFill>
                <a:schemeClr val="accent1">
                  <a:alpha val="1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4579431" y="1956530"/>
                <a:ext cx="1143000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 dirty="0" smtClean="0"/>
                  <a:t>Mapping</a:t>
                </a:r>
              </a:p>
              <a:p>
                <a:pPr algn="ctr"/>
                <a:r>
                  <a:rPr lang="en-US" sz="2200" b="1" dirty="0" smtClean="0"/>
                  <a:t>Nodes</a:t>
                </a:r>
                <a:endParaRPr lang="en-US" sz="2200" b="1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726334" y="2947073"/>
                <a:ext cx="830681" cy="653883"/>
              </a:xfrm>
              <a:prstGeom prst="ellipse">
                <a:avLst/>
              </a:prstGeom>
              <a:ln w="5715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 b="1" dirty="0"/>
              </a:p>
            </p:txBody>
          </p:sp>
        </p:grpSp>
        <p:sp>
          <p:nvSpPr>
            <p:cNvPr id="45" name="Oval 44"/>
            <p:cNvSpPr/>
            <p:nvPr/>
          </p:nvSpPr>
          <p:spPr>
            <a:xfrm>
              <a:off x="4157271" y="4318358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  <p:sp>
          <p:nvSpPr>
            <p:cNvPr id="46" name="Oval 45"/>
            <p:cNvSpPr/>
            <p:nvPr/>
          </p:nvSpPr>
          <p:spPr>
            <a:xfrm>
              <a:off x="4157271" y="5518317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</p:grpSp>
      <p:sp>
        <p:nvSpPr>
          <p:cNvPr id="47" name="Cloud 46"/>
          <p:cNvSpPr/>
          <p:nvPr/>
        </p:nvSpPr>
        <p:spPr>
          <a:xfrm>
            <a:off x="7391400" y="4297568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48" name="Cloud 47"/>
          <p:cNvSpPr/>
          <p:nvPr/>
        </p:nvSpPr>
        <p:spPr>
          <a:xfrm>
            <a:off x="7391400" y="5562600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64" name="Straight Arrow Connector 63"/>
          <p:cNvCxnSpPr/>
          <p:nvPr/>
        </p:nvCxnSpPr>
        <p:spPr>
          <a:xfrm>
            <a:off x="5334000" y="32004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5334000" y="33528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5334000" y="3589651"/>
            <a:ext cx="1828799" cy="949487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5334000" y="46538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5334000" y="48062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5334000" y="4991482"/>
            <a:ext cx="1828799" cy="7235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5334000" y="5810059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5334000" y="5943600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5334000" y="6077141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93390" y="1786692"/>
            <a:ext cx="184153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/>
              <a:t>Solve local </a:t>
            </a:r>
            <a:br>
              <a:rPr lang="en-US" sz="2800" b="1" dirty="0" smtClean="0"/>
            </a:br>
            <a:r>
              <a:rPr lang="en-US" sz="2800" b="1" dirty="0" smtClean="0"/>
              <a:t>problem</a:t>
            </a:r>
          </a:p>
        </p:txBody>
      </p:sp>
      <p:graphicFrame>
        <p:nvGraphicFramePr>
          <p:cNvPr id="31" name="Diagram 30"/>
          <p:cNvGraphicFramePr/>
          <p:nvPr>
            <p:extLst>
              <p:ext uri="{D42A27DB-BD31-4B8C-83A1-F6EECF244321}">
                <p14:modId xmlns:p14="http://schemas.microsoft.com/office/powerpoint/2010/main" val="669706396"/>
              </p:ext>
            </p:extLst>
          </p:nvPr>
        </p:nvGraphicFramePr>
        <p:xfrm>
          <a:off x="1066800" y="2792718"/>
          <a:ext cx="2286000" cy="6362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6421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DONAR Algorithm</a:t>
            </a:r>
            <a:endParaRPr lang="en-US" sz="4000" dirty="0"/>
          </a:p>
        </p:txBody>
      </p:sp>
      <p:grpSp>
        <p:nvGrpSpPr>
          <p:cNvPr id="43" name="Group 42"/>
          <p:cNvGrpSpPr/>
          <p:nvPr/>
        </p:nvGrpSpPr>
        <p:grpSpPr>
          <a:xfrm>
            <a:off x="7162800" y="1853376"/>
            <a:ext cx="1566728" cy="4483227"/>
            <a:chOff x="7120072" y="1961466"/>
            <a:chExt cx="1338128" cy="4203003"/>
          </a:xfrm>
        </p:grpSpPr>
        <p:sp>
          <p:nvSpPr>
            <p:cNvPr id="28" name="Rectangle 27"/>
            <p:cNvSpPr/>
            <p:nvPr/>
          </p:nvSpPr>
          <p:spPr>
            <a:xfrm rot="5400000">
              <a:off x="5687634" y="3393904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Cloud 29"/>
            <p:cNvSpPr/>
            <p:nvPr/>
          </p:nvSpPr>
          <p:spPr>
            <a:xfrm>
              <a:off x="7296102" y="3009983"/>
              <a:ext cx="990600" cy="579232"/>
            </a:xfrm>
            <a:prstGeom prst="cloud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162800" y="1961466"/>
              <a:ext cx="12954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 smtClean="0"/>
                <a:t>Service</a:t>
              </a:r>
            </a:p>
            <a:p>
              <a:pPr algn="ctr"/>
              <a:r>
                <a:rPr lang="en-US" sz="2200" b="1" dirty="0" smtClean="0"/>
                <a:t>Replicas</a:t>
              </a:r>
              <a:endParaRPr lang="en-US" sz="2200" b="1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691072" y="1828801"/>
            <a:ext cx="1642928" cy="4551142"/>
            <a:chOff x="3843472" y="2142117"/>
            <a:chExt cx="1642928" cy="4225821"/>
          </a:xfrm>
        </p:grpSpPr>
        <p:grpSp>
          <p:nvGrpSpPr>
            <p:cNvPr id="42" name="Group 41"/>
            <p:cNvGrpSpPr/>
            <p:nvPr/>
          </p:nvGrpSpPr>
          <p:grpSpPr>
            <a:xfrm>
              <a:off x="3843472" y="2142117"/>
              <a:ext cx="1642928" cy="4225821"/>
              <a:chOff x="4481868" y="1956530"/>
              <a:chExt cx="1338128" cy="4225821"/>
            </a:xfrm>
          </p:grpSpPr>
          <p:sp>
            <p:nvSpPr>
              <p:cNvPr id="39" name="Rectangle 38"/>
              <p:cNvSpPr/>
              <p:nvPr/>
            </p:nvSpPr>
            <p:spPr>
              <a:xfrm rot="5400000">
                <a:off x="3049430" y="3411786"/>
                <a:ext cx="4203003" cy="1338128"/>
              </a:xfrm>
              <a:prstGeom prst="rect">
                <a:avLst/>
              </a:prstGeom>
              <a:solidFill>
                <a:schemeClr val="accent1">
                  <a:alpha val="1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4579431" y="1956530"/>
                <a:ext cx="1143000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 dirty="0" smtClean="0"/>
                  <a:t>Mapping</a:t>
                </a:r>
              </a:p>
              <a:p>
                <a:pPr algn="ctr"/>
                <a:r>
                  <a:rPr lang="en-US" sz="2200" b="1" dirty="0" smtClean="0"/>
                  <a:t>Nodes</a:t>
                </a:r>
                <a:endParaRPr lang="en-US" sz="2200" b="1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726334" y="2947073"/>
                <a:ext cx="830681" cy="653883"/>
              </a:xfrm>
              <a:prstGeom prst="ellipse">
                <a:avLst/>
              </a:prstGeom>
              <a:ln w="5715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 b="1" dirty="0"/>
              </a:p>
            </p:txBody>
          </p:sp>
        </p:grpSp>
        <p:sp>
          <p:nvSpPr>
            <p:cNvPr id="45" name="Oval 44"/>
            <p:cNvSpPr/>
            <p:nvPr/>
          </p:nvSpPr>
          <p:spPr>
            <a:xfrm>
              <a:off x="4157271" y="4318358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  <p:sp>
          <p:nvSpPr>
            <p:cNvPr id="46" name="Oval 45"/>
            <p:cNvSpPr/>
            <p:nvPr/>
          </p:nvSpPr>
          <p:spPr>
            <a:xfrm>
              <a:off x="4157271" y="5518317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</p:grpSp>
      <p:sp>
        <p:nvSpPr>
          <p:cNvPr id="47" name="Cloud 46"/>
          <p:cNvSpPr/>
          <p:nvPr/>
        </p:nvSpPr>
        <p:spPr>
          <a:xfrm>
            <a:off x="7391400" y="4297568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48" name="Cloud 47"/>
          <p:cNvSpPr/>
          <p:nvPr/>
        </p:nvSpPr>
        <p:spPr>
          <a:xfrm>
            <a:off x="7391400" y="5562600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64" name="Straight Arrow Connector 63"/>
          <p:cNvCxnSpPr/>
          <p:nvPr/>
        </p:nvCxnSpPr>
        <p:spPr>
          <a:xfrm>
            <a:off x="5334000" y="32004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5334000" y="33528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5334000" y="3589651"/>
            <a:ext cx="1828799" cy="949487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5334000" y="46538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5334000" y="48062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5334000" y="4991482"/>
            <a:ext cx="1828799" cy="7235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5334000" y="5810059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5334000" y="5943600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5334000" y="6077141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urved Left Arrow 3"/>
          <p:cNvSpPr/>
          <p:nvPr/>
        </p:nvSpPr>
        <p:spPr>
          <a:xfrm flipH="1">
            <a:off x="2971800" y="3247710"/>
            <a:ext cx="609600" cy="2604506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Curved Left Arrow 28"/>
          <p:cNvSpPr/>
          <p:nvPr/>
        </p:nvSpPr>
        <p:spPr>
          <a:xfrm flipH="1">
            <a:off x="3276600" y="3276600"/>
            <a:ext cx="304800" cy="1324289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93390" y="1786692"/>
            <a:ext cx="184153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/>
              <a:t>Solve local </a:t>
            </a:r>
            <a:br>
              <a:rPr lang="en-US" sz="2800" b="1" dirty="0" smtClean="0"/>
            </a:br>
            <a:r>
              <a:rPr lang="en-US" sz="2800" b="1" dirty="0" smtClean="0"/>
              <a:t>problem</a:t>
            </a:r>
          </a:p>
        </p:txBody>
      </p:sp>
      <p:graphicFrame>
        <p:nvGraphicFramePr>
          <p:cNvPr id="31" name="Diagram 30"/>
          <p:cNvGraphicFramePr/>
          <p:nvPr>
            <p:extLst>
              <p:ext uri="{D42A27DB-BD31-4B8C-83A1-F6EECF244321}">
                <p14:modId xmlns:p14="http://schemas.microsoft.com/office/powerpoint/2010/main" val="841517663"/>
              </p:ext>
            </p:extLst>
          </p:nvPr>
        </p:nvGraphicFramePr>
        <p:xfrm>
          <a:off x="1066800" y="2792718"/>
          <a:ext cx="2286000" cy="6362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3" name="TextBox 32"/>
          <p:cNvSpPr txBox="1"/>
          <p:nvPr/>
        </p:nvSpPr>
        <p:spPr>
          <a:xfrm>
            <a:off x="294955" y="4094990"/>
            <a:ext cx="24384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Share summary data</a:t>
            </a:r>
          </a:p>
          <a:p>
            <a:pPr algn="ctr"/>
            <a:r>
              <a:rPr lang="en-US" sz="2800" b="1" dirty="0" smtClean="0"/>
              <a:t>w/ others</a:t>
            </a:r>
          </a:p>
          <a:p>
            <a:pPr algn="ctr"/>
            <a:r>
              <a:rPr lang="en-US" sz="2800" b="1" dirty="0" smtClean="0"/>
              <a:t>(10</a:t>
            </a:r>
            <a:r>
              <a:rPr lang="en-US" sz="2800" b="1" baseline="30000" dirty="0"/>
              <a:t>2</a:t>
            </a:r>
            <a:r>
              <a:rPr lang="en-US" sz="2800" b="1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69407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DONAR Algorithm</a:t>
            </a:r>
            <a:endParaRPr lang="en-US" sz="4000" dirty="0"/>
          </a:p>
        </p:txBody>
      </p:sp>
      <p:grpSp>
        <p:nvGrpSpPr>
          <p:cNvPr id="43" name="Group 42"/>
          <p:cNvGrpSpPr/>
          <p:nvPr/>
        </p:nvGrpSpPr>
        <p:grpSpPr>
          <a:xfrm>
            <a:off x="7162800" y="1853376"/>
            <a:ext cx="1566728" cy="4483227"/>
            <a:chOff x="7120072" y="1961466"/>
            <a:chExt cx="1338128" cy="4203003"/>
          </a:xfrm>
        </p:grpSpPr>
        <p:sp>
          <p:nvSpPr>
            <p:cNvPr id="28" name="Rectangle 27"/>
            <p:cNvSpPr/>
            <p:nvPr/>
          </p:nvSpPr>
          <p:spPr>
            <a:xfrm rot="5400000">
              <a:off x="5687634" y="3393904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Cloud 29"/>
            <p:cNvSpPr/>
            <p:nvPr/>
          </p:nvSpPr>
          <p:spPr>
            <a:xfrm>
              <a:off x="7296102" y="3009983"/>
              <a:ext cx="990600" cy="579232"/>
            </a:xfrm>
            <a:prstGeom prst="cloud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162800" y="1961466"/>
              <a:ext cx="12954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 smtClean="0"/>
                <a:t>Service</a:t>
              </a:r>
            </a:p>
            <a:p>
              <a:pPr algn="ctr"/>
              <a:r>
                <a:rPr lang="en-US" sz="2200" b="1" dirty="0" smtClean="0"/>
                <a:t>Replicas</a:t>
              </a:r>
              <a:endParaRPr lang="en-US" sz="2200" b="1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691072" y="1828801"/>
            <a:ext cx="1642928" cy="4551142"/>
            <a:chOff x="3843472" y="2142117"/>
            <a:chExt cx="1642928" cy="4225821"/>
          </a:xfrm>
        </p:grpSpPr>
        <p:grpSp>
          <p:nvGrpSpPr>
            <p:cNvPr id="42" name="Group 41"/>
            <p:cNvGrpSpPr/>
            <p:nvPr/>
          </p:nvGrpSpPr>
          <p:grpSpPr>
            <a:xfrm>
              <a:off x="3843472" y="2142117"/>
              <a:ext cx="1642928" cy="4225821"/>
              <a:chOff x="4481868" y="1956530"/>
              <a:chExt cx="1338128" cy="4225821"/>
            </a:xfrm>
          </p:grpSpPr>
          <p:sp>
            <p:nvSpPr>
              <p:cNvPr id="39" name="Rectangle 38"/>
              <p:cNvSpPr/>
              <p:nvPr/>
            </p:nvSpPr>
            <p:spPr>
              <a:xfrm rot="5400000">
                <a:off x="3049430" y="3411786"/>
                <a:ext cx="4203003" cy="1338128"/>
              </a:xfrm>
              <a:prstGeom prst="rect">
                <a:avLst/>
              </a:prstGeom>
              <a:solidFill>
                <a:schemeClr val="accent1">
                  <a:alpha val="1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4579431" y="1956530"/>
                <a:ext cx="1143000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 dirty="0" smtClean="0"/>
                  <a:t>Mapping</a:t>
                </a:r>
              </a:p>
              <a:p>
                <a:pPr algn="ctr"/>
                <a:r>
                  <a:rPr lang="en-US" sz="2200" b="1" dirty="0" smtClean="0"/>
                  <a:t>Nodes</a:t>
                </a:r>
                <a:endParaRPr lang="en-US" sz="2200" b="1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726334" y="2947073"/>
                <a:ext cx="830681" cy="653883"/>
              </a:xfrm>
              <a:prstGeom prst="ellipse">
                <a:avLst/>
              </a:prstGeom>
              <a:ln w="5715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 b="1" dirty="0"/>
              </a:p>
            </p:txBody>
          </p:sp>
        </p:grpSp>
        <p:sp>
          <p:nvSpPr>
            <p:cNvPr id="45" name="Oval 44"/>
            <p:cNvSpPr/>
            <p:nvPr/>
          </p:nvSpPr>
          <p:spPr>
            <a:xfrm>
              <a:off x="4157271" y="4318358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  <p:sp>
          <p:nvSpPr>
            <p:cNvPr id="46" name="Oval 45"/>
            <p:cNvSpPr/>
            <p:nvPr/>
          </p:nvSpPr>
          <p:spPr>
            <a:xfrm>
              <a:off x="4157271" y="5518317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</p:grpSp>
      <p:sp>
        <p:nvSpPr>
          <p:cNvPr id="47" name="Cloud 46"/>
          <p:cNvSpPr/>
          <p:nvPr/>
        </p:nvSpPr>
        <p:spPr>
          <a:xfrm>
            <a:off x="7391400" y="4297568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48" name="Cloud 47"/>
          <p:cNvSpPr/>
          <p:nvPr/>
        </p:nvSpPr>
        <p:spPr>
          <a:xfrm>
            <a:off x="7391400" y="5562600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64" name="Straight Arrow Connector 63"/>
          <p:cNvCxnSpPr/>
          <p:nvPr/>
        </p:nvCxnSpPr>
        <p:spPr>
          <a:xfrm>
            <a:off x="5334000" y="32004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5334000" y="33528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5334000" y="3589651"/>
            <a:ext cx="1828799" cy="949487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5334000" y="46538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5334000" y="48062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5334000" y="4991482"/>
            <a:ext cx="1828799" cy="7235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5334000" y="5810059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5334000" y="5943600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5334000" y="6077141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93390" y="3158292"/>
            <a:ext cx="184153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/>
              <a:t>Solve local </a:t>
            </a:r>
            <a:br>
              <a:rPr lang="en-US" sz="2800" b="1" dirty="0" smtClean="0"/>
            </a:br>
            <a:r>
              <a:rPr lang="en-US" sz="2800" b="1" dirty="0" smtClean="0"/>
              <a:t>problem</a:t>
            </a:r>
          </a:p>
        </p:txBody>
      </p:sp>
      <p:graphicFrame>
        <p:nvGraphicFramePr>
          <p:cNvPr id="31" name="Diagram 30"/>
          <p:cNvGraphicFramePr/>
          <p:nvPr>
            <p:extLst>
              <p:ext uri="{D42A27DB-BD31-4B8C-83A1-F6EECF244321}">
                <p14:modId xmlns:p14="http://schemas.microsoft.com/office/powerpoint/2010/main" val="462973665"/>
              </p:ext>
            </p:extLst>
          </p:nvPr>
        </p:nvGraphicFramePr>
        <p:xfrm>
          <a:off x="1066800" y="4164318"/>
          <a:ext cx="2286000" cy="6362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82841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DONAR Algorithm</a:t>
            </a:r>
            <a:endParaRPr lang="en-US" sz="4000" dirty="0"/>
          </a:p>
        </p:txBody>
      </p:sp>
      <p:grpSp>
        <p:nvGrpSpPr>
          <p:cNvPr id="43" name="Group 42"/>
          <p:cNvGrpSpPr/>
          <p:nvPr/>
        </p:nvGrpSpPr>
        <p:grpSpPr>
          <a:xfrm>
            <a:off x="7162800" y="1853376"/>
            <a:ext cx="1566728" cy="4483227"/>
            <a:chOff x="7120072" y="1961466"/>
            <a:chExt cx="1338128" cy="4203003"/>
          </a:xfrm>
        </p:grpSpPr>
        <p:sp>
          <p:nvSpPr>
            <p:cNvPr id="28" name="Rectangle 27"/>
            <p:cNvSpPr/>
            <p:nvPr/>
          </p:nvSpPr>
          <p:spPr>
            <a:xfrm rot="5400000">
              <a:off x="5687634" y="3393904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Cloud 29"/>
            <p:cNvSpPr/>
            <p:nvPr/>
          </p:nvSpPr>
          <p:spPr>
            <a:xfrm>
              <a:off x="7296102" y="3009983"/>
              <a:ext cx="990600" cy="579232"/>
            </a:xfrm>
            <a:prstGeom prst="cloud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162800" y="1961466"/>
              <a:ext cx="12954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 smtClean="0"/>
                <a:t>Service</a:t>
              </a:r>
            </a:p>
            <a:p>
              <a:pPr algn="ctr"/>
              <a:r>
                <a:rPr lang="en-US" sz="2200" b="1" dirty="0" smtClean="0"/>
                <a:t>Replicas</a:t>
              </a:r>
              <a:endParaRPr lang="en-US" sz="2200" b="1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691072" y="1828801"/>
            <a:ext cx="1642928" cy="4551142"/>
            <a:chOff x="3843472" y="2142117"/>
            <a:chExt cx="1642928" cy="4225821"/>
          </a:xfrm>
        </p:grpSpPr>
        <p:grpSp>
          <p:nvGrpSpPr>
            <p:cNvPr id="42" name="Group 41"/>
            <p:cNvGrpSpPr/>
            <p:nvPr/>
          </p:nvGrpSpPr>
          <p:grpSpPr>
            <a:xfrm>
              <a:off x="3843472" y="2142117"/>
              <a:ext cx="1642928" cy="4225821"/>
              <a:chOff x="4481868" y="1956530"/>
              <a:chExt cx="1338128" cy="4225821"/>
            </a:xfrm>
          </p:grpSpPr>
          <p:sp>
            <p:nvSpPr>
              <p:cNvPr id="39" name="Rectangle 38"/>
              <p:cNvSpPr/>
              <p:nvPr/>
            </p:nvSpPr>
            <p:spPr>
              <a:xfrm rot="5400000">
                <a:off x="3049430" y="3411786"/>
                <a:ext cx="4203003" cy="1338128"/>
              </a:xfrm>
              <a:prstGeom prst="rect">
                <a:avLst/>
              </a:prstGeom>
              <a:solidFill>
                <a:schemeClr val="accent1">
                  <a:alpha val="1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4579431" y="1956530"/>
                <a:ext cx="1143000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 dirty="0" smtClean="0"/>
                  <a:t>Mapping</a:t>
                </a:r>
              </a:p>
              <a:p>
                <a:pPr algn="ctr"/>
                <a:r>
                  <a:rPr lang="en-US" sz="2200" b="1" dirty="0" smtClean="0"/>
                  <a:t>Nodes</a:t>
                </a:r>
                <a:endParaRPr lang="en-US" sz="2200" b="1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726334" y="2947073"/>
                <a:ext cx="830681" cy="653883"/>
              </a:xfrm>
              <a:prstGeom prst="ellipse">
                <a:avLst/>
              </a:prstGeom>
              <a:ln w="5715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 b="1" dirty="0"/>
              </a:p>
            </p:txBody>
          </p:sp>
        </p:grpSp>
        <p:sp>
          <p:nvSpPr>
            <p:cNvPr id="45" name="Oval 44"/>
            <p:cNvSpPr/>
            <p:nvPr/>
          </p:nvSpPr>
          <p:spPr>
            <a:xfrm>
              <a:off x="4157271" y="4318358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  <p:sp>
          <p:nvSpPr>
            <p:cNvPr id="46" name="Oval 45"/>
            <p:cNvSpPr/>
            <p:nvPr/>
          </p:nvSpPr>
          <p:spPr>
            <a:xfrm>
              <a:off x="4157271" y="5518317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</p:grpSp>
      <p:sp>
        <p:nvSpPr>
          <p:cNvPr id="47" name="Cloud 46"/>
          <p:cNvSpPr/>
          <p:nvPr/>
        </p:nvSpPr>
        <p:spPr>
          <a:xfrm>
            <a:off x="7391400" y="4297568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48" name="Cloud 47"/>
          <p:cNvSpPr/>
          <p:nvPr/>
        </p:nvSpPr>
        <p:spPr>
          <a:xfrm>
            <a:off x="7391400" y="5562600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64" name="Straight Arrow Connector 63"/>
          <p:cNvCxnSpPr/>
          <p:nvPr/>
        </p:nvCxnSpPr>
        <p:spPr>
          <a:xfrm>
            <a:off x="5334000" y="32004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5334000" y="33528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5334000" y="3589651"/>
            <a:ext cx="1828799" cy="949487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5334000" y="46538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5334000" y="48062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5334000" y="4991482"/>
            <a:ext cx="1828799" cy="7235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5334000" y="5810059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5334000" y="5943600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5334000" y="6077141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60064" y="3158292"/>
            <a:ext cx="250818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/>
              <a:t>Share summary</a:t>
            </a:r>
          </a:p>
          <a:p>
            <a:pPr algn="ctr"/>
            <a:r>
              <a:rPr lang="en-US" sz="2800" b="1" dirty="0"/>
              <a:t>d</a:t>
            </a:r>
            <a:r>
              <a:rPr lang="en-US" sz="2800" b="1" dirty="0" smtClean="0"/>
              <a:t>ata w/ others</a:t>
            </a:r>
            <a:r>
              <a:rPr lang="en-US" sz="2800" b="1" dirty="0"/>
              <a:t/>
            </a:r>
            <a:br>
              <a:rPr lang="en-US" sz="2800" b="1" dirty="0"/>
            </a:br>
            <a:r>
              <a:rPr lang="en-US" sz="2800" b="1" dirty="0"/>
              <a:t>(10</a:t>
            </a:r>
            <a:r>
              <a:rPr lang="en-US" sz="2800" b="1" baseline="30000" dirty="0"/>
              <a:t>2</a:t>
            </a:r>
            <a:r>
              <a:rPr lang="en-US" sz="2800" b="1" dirty="0" smtClean="0"/>
              <a:t>)</a:t>
            </a:r>
          </a:p>
        </p:txBody>
      </p:sp>
      <p:sp>
        <p:nvSpPr>
          <p:cNvPr id="27" name="Curved Left Arrow 26"/>
          <p:cNvSpPr/>
          <p:nvPr/>
        </p:nvSpPr>
        <p:spPr>
          <a:xfrm flipH="1" flipV="1">
            <a:off x="3124200" y="3048000"/>
            <a:ext cx="457200" cy="1219200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Curved Left Arrow 28"/>
          <p:cNvSpPr/>
          <p:nvPr/>
        </p:nvSpPr>
        <p:spPr>
          <a:xfrm flipH="1">
            <a:off x="3124200" y="4800600"/>
            <a:ext cx="457200" cy="1295400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2612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Reasoning About Server Selection</a:t>
            </a:r>
            <a:endParaRPr lang="en-US" sz="4000" dirty="0"/>
          </a:p>
        </p:txBody>
      </p:sp>
      <p:grpSp>
        <p:nvGrpSpPr>
          <p:cNvPr id="43" name="Group 42"/>
          <p:cNvGrpSpPr/>
          <p:nvPr/>
        </p:nvGrpSpPr>
        <p:grpSpPr>
          <a:xfrm>
            <a:off x="7162800" y="1853376"/>
            <a:ext cx="1566728" cy="4483227"/>
            <a:chOff x="7120072" y="1961466"/>
            <a:chExt cx="1338128" cy="4203003"/>
          </a:xfrm>
        </p:grpSpPr>
        <p:sp>
          <p:nvSpPr>
            <p:cNvPr id="28" name="Rectangle 27"/>
            <p:cNvSpPr/>
            <p:nvPr/>
          </p:nvSpPr>
          <p:spPr>
            <a:xfrm rot="5400000">
              <a:off x="5687634" y="3393904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Cloud 29"/>
            <p:cNvSpPr/>
            <p:nvPr/>
          </p:nvSpPr>
          <p:spPr>
            <a:xfrm>
              <a:off x="7296102" y="3009983"/>
              <a:ext cx="990600" cy="579232"/>
            </a:xfrm>
            <a:prstGeom prst="cloud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162800" y="1961466"/>
              <a:ext cx="12954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 smtClean="0"/>
                <a:t>Service</a:t>
              </a:r>
            </a:p>
            <a:p>
              <a:pPr algn="ctr"/>
              <a:r>
                <a:rPr lang="en-US" sz="2200" b="1" dirty="0" smtClean="0"/>
                <a:t>Replicas</a:t>
              </a:r>
              <a:endParaRPr lang="en-US" sz="2200" b="1" dirty="0"/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337686" y="1828802"/>
            <a:ext cx="1491114" cy="4551140"/>
            <a:chOff x="1735179" y="2129731"/>
            <a:chExt cx="1338128" cy="4206872"/>
          </a:xfrm>
        </p:grpSpPr>
        <p:sp>
          <p:nvSpPr>
            <p:cNvPr id="82" name="Rectangle 81"/>
            <p:cNvSpPr/>
            <p:nvPr/>
          </p:nvSpPr>
          <p:spPr>
            <a:xfrm rot="5400000">
              <a:off x="302741" y="3566038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1830477" y="2129731"/>
              <a:ext cx="1143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 smtClean="0"/>
                <a:t>Client Requests</a:t>
              </a:r>
              <a:endParaRPr lang="en-US" sz="2200" b="1" dirty="0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2163257" y="3004662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2175280" y="3900683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2175280" y="3309462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2175643" y="4191000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2175643" y="5671662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2175643" y="4495800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cxnSp>
        <p:nvCxnSpPr>
          <p:cNvPr id="109" name="Straight Arrow Connector 108"/>
          <p:cNvCxnSpPr/>
          <p:nvPr/>
        </p:nvCxnSpPr>
        <p:spPr>
          <a:xfrm>
            <a:off x="1819544" y="28194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3691072" y="1828802"/>
            <a:ext cx="1642928" cy="4551141"/>
            <a:chOff x="3843472" y="2142118"/>
            <a:chExt cx="1642928" cy="4225820"/>
          </a:xfrm>
        </p:grpSpPr>
        <p:grpSp>
          <p:nvGrpSpPr>
            <p:cNvPr id="42" name="Group 41"/>
            <p:cNvGrpSpPr/>
            <p:nvPr/>
          </p:nvGrpSpPr>
          <p:grpSpPr>
            <a:xfrm>
              <a:off x="3843472" y="2142118"/>
              <a:ext cx="1642928" cy="4225820"/>
              <a:chOff x="4481868" y="1956531"/>
              <a:chExt cx="1338128" cy="4225820"/>
            </a:xfrm>
          </p:grpSpPr>
          <p:sp>
            <p:nvSpPr>
              <p:cNvPr id="39" name="Rectangle 38"/>
              <p:cNvSpPr/>
              <p:nvPr/>
            </p:nvSpPr>
            <p:spPr>
              <a:xfrm rot="5400000">
                <a:off x="3049430" y="3411786"/>
                <a:ext cx="4203003" cy="1338128"/>
              </a:xfrm>
              <a:prstGeom prst="rect">
                <a:avLst/>
              </a:prstGeom>
              <a:solidFill>
                <a:schemeClr val="accent1">
                  <a:alpha val="1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4579431" y="1956531"/>
                <a:ext cx="1143000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 dirty="0" smtClean="0"/>
                  <a:t>Mapping</a:t>
                </a:r>
              </a:p>
              <a:p>
                <a:pPr algn="ctr"/>
                <a:r>
                  <a:rPr lang="en-US" sz="2200" b="1" dirty="0" smtClean="0"/>
                  <a:t>Nodes</a:t>
                </a:r>
                <a:endParaRPr lang="en-US" sz="2200" b="1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726334" y="2947073"/>
                <a:ext cx="830681" cy="653883"/>
              </a:xfrm>
              <a:prstGeom prst="ellipse">
                <a:avLst/>
              </a:prstGeom>
              <a:ln w="5715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 b="1" dirty="0"/>
              </a:p>
            </p:txBody>
          </p:sp>
        </p:grpSp>
        <p:sp>
          <p:nvSpPr>
            <p:cNvPr id="45" name="Oval 44"/>
            <p:cNvSpPr/>
            <p:nvPr/>
          </p:nvSpPr>
          <p:spPr>
            <a:xfrm>
              <a:off x="4157271" y="4318358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  <p:sp>
          <p:nvSpPr>
            <p:cNvPr id="46" name="Oval 45"/>
            <p:cNvSpPr/>
            <p:nvPr/>
          </p:nvSpPr>
          <p:spPr>
            <a:xfrm>
              <a:off x="4157271" y="5518317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</p:grpSp>
      <p:sp>
        <p:nvSpPr>
          <p:cNvPr id="47" name="Cloud 46"/>
          <p:cNvSpPr/>
          <p:nvPr/>
        </p:nvSpPr>
        <p:spPr>
          <a:xfrm>
            <a:off x="7391400" y="4297568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48" name="Cloud 47"/>
          <p:cNvSpPr/>
          <p:nvPr/>
        </p:nvSpPr>
        <p:spPr>
          <a:xfrm>
            <a:off x="7391400" y="5562600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49" name="Rectangle 48"/>
          <p:cNvSpPr/>
          <p:nvPr/>
        </p:nvSpPr>
        <p:spPr>
          <a:xfrm>
            <a:off x="838200" y="5410200"/>
            <a:ext cx="509471" cy="21411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0" name="Rectangle 49"/>
          <p:cNvSpPr/>
          <p:nvPr/>
        </p:nvSpPr>
        <p:spPr>
          <a:xfrm>
            <a:off x="838200" y="5119883"/>
            <a:ext cx="509471" cy="21411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1828800" y="29718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1828800" y="38862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1819544" y="40386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1819543" y="41910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1838057" y="5305145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1828801" y="5468785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1828800" y="5605938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>
            <a:off x="5334000" y="32004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5334000" y="33528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 flipV="1">
            <a:off x="5334000" y="3505200"/>
            <a:ext cx="1828799" cy="9991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5334000" y="46538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5334000" y="48062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5334000" y="4991482"/>
            <a:ext cx="1828799" cy="7235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5334000" y="5810059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5334000" y="5943600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5334000" y="6077141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1828800" y="43434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0263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DONAR Algorithm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457201" y="2263746"/>
            <a:ext cx="3233870" cy="3905391"/>
          </a:xfrm>
        </p:spPr>
        <p:txBody>
          <a:bodyPr>
            <a:normAutofit lnSpcReduction="10000"/>
          </a:bodyPr>
          <a:lstStyle/>
          <a:p>
            <a:r>
              <a:rPr lang="en-US" b="1" dirty="0" smtClean="0"/>
              <a:t>Provably converges to global optimum</a:t>
            </a:r>
            <a:br>
              <a:rPr lang="en-US" b="1" dirty="0" smtClean="0"/>
            </a:br>
            <a:endParaRPr lang="en-US" b="1" dirty="0" smtClean="0"/>
          </a:p>
          <a:p>
            <a:r>
              <a:rPr lang="en-US" b="1" dirty="0" smtClean="0"/>
              <a:t>Requires no coordination</a:t>
            </a:r>
            <a:br>
              <a:rPr lang="en-US" b="1" dirty="0" smtClean="0"/>
            </a:br>
            <a:endParaRPr lang="en-US" dirty="0"/>
          </a:p>
          <a:p>
            <a:r>
              <a:rPr lang="en-US" b="1" dirty="0" smtClean="0"/>
              <a:t>Reduces message passing by 10</a:t>
            </a:r>
            <a:r>
              <a:rPr lang="en-US" b="1" baseline="30000" dirty="0" smtClean="0"/>
              <a:t>4</a:t>
            </a:r>
          </a:p>
          <a:p>
            <a:endParaRPr lang="en-US" dirty="0"/>
          </a:p>
        </p:txBody>
      </p:sp>
      <p:grpSp>
        <p:nvGrpSpPr>
          <p:cNvPr id="43" name="Group 42"/>
          <p:cNvGrpSpPr/>
          <p:nvPr/>
        </p:nvGrpSpPr>
        <p:grpSpPr>
          <a:xfrm>
            <a:off x="7162800" y="1853376"/>
            <a:ext cx="1566728" cy="4483227"/>
            <a:chOff x="7120072" y="1961466"/>
            <a:chExt cx="1338128" cy="4203003"/>
          </a:xfrm>
        </p:grpSpPr>
        <p:sp>
          <p:nvSpPr>
            <p:cNvPr id="28" name="Rectangle 27"/>
            <p:cNvSpPr/>
            <p:nvPr/>
          </p:nvSpPr>
          <p:spPr>
            <a:xfrm rot="5400000">
              <a:off x="5687634" y="3393904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Cloud 29"/>
            <p:cNvSpPr/>
            <p:nvPr/>
          </p:nvSpPr>
          <p:spPr>
            <a:xfrm>
              <a:off x="7296102" y="3009983"/>
              <a:ext cx="990600" cy="579232"/>
            </a:xfrm>
            <a:prstGeom prst="cloud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162800" y="1961466"/>
              <a:ext cx="12954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 smtClean="0"/>
                <a:t>Service</a:t>
              </a:r>
            </a:p>
            <a:p>
              <a:pPr algn="ctr"/>
              <a:r>
                <a:rPr lang="en-US" sz="2200" b="1" dirty="0" smtClean="0"/>
                <a:t>Replicas</a:t>
              </a:r>
              <a:endParaRPr lang="en-US" sz="2200" b="1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691072" y="1828801"/>
            <a:ext cx="1642928" cy="4551142"/>
            <a:chOff x="3843472" y="2142117"/>
            <a:chExt cx="1642928" cy="4225821"/>
          </a:xfrm>
        </p:grpSpPr>
        <p:grpSp>
          <p:nvGrpSpPr>
            <p:cNvPr id="42" name="Group 41"/>
            <p:cNvGrpSpPr/>
            <p:nvPr/>
          </p:nvGrpSpPr>
          <p:grpSpPr>
            <a:xfrm>
              <a:off x="3843472" y="2142117"/>
              <a:ext cx="1642928" cy="4225821"/>
              <a:chOff x="4481868" y="1956530"/>
              <a:chExt cx="1338128" cy="4225821"/>
            </a:xfrm>
          </p:grpSpPr>
          <p:sp>
            <p:nvSpPr>
              <p:cNvPr id="39" name="Rectangle 38"/>
              <p:cNvSpPr/>
              <p:nvPr/>
            </p:nvSpPr>
            <p:spPr>
              <a:xfrm rot="5400000">
                <a:off x="3049430" y="3411786"/>
                <a:ext cx="4203003" cy="1338128"/>
              </a:xfrm>
              <a:prstGeom prst="rect">
                <a:avLst/>
              </a:prstGeom>
              <a:solidFill>
                <a:schemeClr val="accent1">
                  <a:alpha val="1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4579431" y="1956530"/>
                <a:ext cx="1143000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 dirty="0" smtClean="0"/>
                  <a:t>Mapping</a:t>
                </a:r>
              </a:p>
              <a:p>
                <a:pPr algn="ctr"/>
                <a:r>
                  <a:rPr lang="en-US" sz="2200" b="1" dirty="0" smtClean="0"/>
                  <a:t>Nodes</a:t>
                </a:r>
                <a:endParaRPr lang="en-US" sz="2200" b="1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726334" y="2947073"/>
                <a:ext cx="830681" cy="653883"/>
              </a:xfrm>
              <a:prstGeom prst="ellipse">
                <a:avLst/>
              </a:prstGeom>
              <a:ln w="5715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 b="1" dirty="0"/>
              </a:p>
            </p:txBody>
          </p:sp>
        </p:grpSp>
        <p:sp>
          <p:nvSpPr>
            <p:cNvPr id="45" name="Oval 44"/>
            <p:cNvSpPr/>
            <p:nvPr/>
          </p:nvSpPr>
          <p:spPr>
            <a:xfrm>
              <a:off x="4157271" y="4318358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  <p:sp>
          <p:nvSpPr>
            <p:cNvPr id="46" name="Oval 45"/>
            <p:cNvSpPr/>
            <p:nvPr/>
          </p:nvSpPr>
          <p:spPr>
            <a:xfrm>
              <a:off x="4157271" y="5518317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</p:grpSp>
      <p:sp>
        <p:nvSpPr>
          <p:cNvPr id="47" name="Cloud 46"/>
          <p:cNvSpPr/>
          <p:nvPr/>
        </p:nvSpPr>
        <p:spPr>
          <a:xfrm>
            <a:off x="7391400" y="4297568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48" name="Cloud 47"/>
          <p:cNvSpPr/>
          <p:nvPr/>
        </p:nvSpPr>
        <p:spPr>
          <a:xfrm>
            <a:off x="7391400" y="5562600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64" name="Straight Arrow Connector 63"/>
          <p:cNvCxnSpPr/>
          <p:nvPr/>
        </p:nvCxnSpPr>
        <p:spPr>
          <a:xfrm>
            <a:off x="5334000" y="32004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5334000" y="33528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5334000" y="3589651"/>
            <a:ext cx="1828799" cy="949487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5334000" y="46538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5334000" y="48062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5334000" y="4991482"/>
            <a:ext cx="1828799" cy="7235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5334000" y="5810059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5334000" y="5943600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5334000" y="6077141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1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Better!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5004493"/>
              </p:ext>
            </p:extLst>
          </p:nvPr>
        </p:nvGraphicFramePr>
        <p:xfrm>
          <a:off x="381000" y="1397000"/>
          <a:ext cx="8305800" cy="431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95500"/>
                <a:gridCol w="2076450"/>
                <a:gridCol w="2076450"/>
              </a:tblGrid>
              <a:tr h="1079500">
                <a:tc>
                  <a:txBody>
                    <a:bodyPr/>
                    <a:lstStyle/>
                    <a:p>
                      <a:endParaRPr 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Accurate</a:t>
                      </a:r>
                      <a:endParaRPr 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Efficient</a:t>
                      </a:r>
                      <a:endParaRPr 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000" dirty="0" smtClean="0"/>
                        <a:t>Reliable</a:t>
                      </a:r>
                      <a:endParaRPr lang="en-US" sz="4000" dirty="0"/>
                    </a:p>
                  </a:txBody>
                  <a:tcPr/>
                </a:tc>
              </a:tr>
              <a:tr h="1079500"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Local only</a:t>
                      </a:r>
                      <a:endParaRPr 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>
                          <a:solidFill>
                            <a:schemeClr val="accent2"/>
                          </a:solidFill>
                        </a:rPr>
                        <a:t>No</a:t>
                      </a:r>
                      <a:endParaRPr lang="en-US" sz="4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>
                          <a:solidFill>
                            <a:schemeClr val="accent3"/>
                          </a:solidFill>
                        </a:rPr>
                        <a:t>Yes</a:t>
                      </a:r>
                      <a:endParaRPr lang="en-US" sz="4000" dirty="0">
                        <a:solidFill>
                          <a:schemeClr val="accent3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>
                          <a:solidFill>
                            <a:schemeClr val="accent3"/>
                          </a:solidFill>
                        </a:rPr>
                        <a:t>Yes</a:t>
                      </a:r>
                      <a:endParaRPr lang="en-US" sz="4000" dirty="0">
                        <a:solidFill>
                          <a:schemeClr val="accent3"/>
                        </a:solidFill>
                      </a:endParaRPr>
                    </a:p>
                  </a:txBody>
                  <a:tcPr/>
                </a:tc>
              </a:tr>
              <a:tr h="1079500"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Central</a:t>
                      </a:r>
                    </a:p>
                    <a:p>
                      <a:pPr algn="ctr"/>
                      <a:r>
                        <a:rPr lang="en-US" sz="3000" dirty="0" smtClean="0"/>
                        <a:t>Coordinator</a:t>
                      </a:r>
                      <a:endParaRPr 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>
                          <a:solidFill>
                            <a:schemeClr val="accent3"/>
                          </a:solidFill>
                        </a:rPr>
                        <a:t>Yes</a:t>
                      </a:r>
                      <a:endParaRPr lang="en-US" sz="4000" dirty="0">
                        <a:solidFill>
                          <a:schemeClr val="accent3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>
                          <a:solidFill>
                            <a:schemeClr val="accent2"/>
                          </a:solidFill>
                        </a:rPr>
                        <a:t>No</a:t>
                      </a:r>
                      <a:endParaRPr lang="en-US" sz="4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>
                          <a:solidFill>
                            <a:schemeClr val="accent2"/>
                          </a:solidFill>
                        </a:rPr>
                        <a:t>No</a:t>
                      </a:r>
                      <a:endParaRPr lang="en-US" sz="4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</a:tr>
              <a:tr h="1079500">
                <a:tc>
                  <a:txBody>
                    <a:bodyPr/>
                    <a:lstStyle/>
                    <a:p>
                      <a:pPr algn="ctr"/>
                      <a:r>
                        <a:rPr lang="en-US" sz="3000" dirty="0" smtClean="0"/>
                        <a:t>DONAR</a:t>
                      </a:r>
                      <a:endParaRPr 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>
                          <a:solidFill>
                            <a:schemeClr val="accent3"/>
                          </a:solidFill>
                        </a:rPr>
                        <a:t>Yes</a:t>
                      </a:r>
                      <a:endParaRPr lang="en-US" sz="4000" dirty="0">
                        <a:solidFill>
                          <a:schemeClr val="accent3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>
                          <a:solidFill>
                            <a:schemeClr val="accent3"/>
                          </a:solidFill>
                        </a:rPr>
                        <a:t>Yes</a:t>
                      </a:r>
                      <a:endParaRPr lang="en-US" sz="4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 smtClean="0">
                          <a:solidFill>
                            <a:schemeClr val="accent3"/>
                          </a:solidFill>
                        </a:rPr>
                        <a:t>Yes</a:t>
                      </a:r>
                      <a:endParaRPr lang="en-US" sz="4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2086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/>
          </a:bodyPr>
          <a:lstStyle/>
          <a:p>
            <a:r>
              <a:rPr lang="en-US" dirty="0" smtClean="0"/>
              <a:t>Server selection background</a:t>
            </a:r>
          </a:p>
          <a:p>
            <a:endParaRPr lang="en-US" dirty="0"/>
          </a:p>
          <a:p>
            <a:r>
              <a:rPr lang="en-US" dirty="0" smtClean="0"/>
              <a:t>Constraint-based policy interface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Scalable optimization algorithm</a:t>
            </a:r>
          </a:p>
          <a:p>
            <a:pPr marL="57150" indent="0">
              <a:buNone/>
            </a:pPr>
            <a:endParaRPr lang="en-US" dirty="0" smtClean="0"/>
          </a:p>
          <a:p>
            <a:r>
              <a:rPr lang="en-US" dirty="0">
                <a:solidFill>
                  <a:schemeClr val="tx2"/>
                </a:solidFill>
              </a:rPr>
              <a:t>Production deployment</a:t>
            </a:r>
            <a:br>
              <a:rPr lang="en-US" dirty="0">
                <a:solidFill>
                  <a:schemeClr val="tx2"/>
                </a:solidFill>
              </a:rPr>
            </a:br>
            <a:endParaRPr lang="en-US" dirty="0" smtClean="0">
              <a:solidFill>
                <a:schemeClr val="tx2"/>
              </a:solidFill>
            </a:endParaRP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84845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Production and Deployment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Publicly deployed 24/7 since November 2009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IP2Geo data from </a:t>
            </a:r>
            <a:r>
              <a:rPr lang="en-US" dirty="0" err="1" smtClean="0"/>
              <a:t>Quova</a:t>
            </a:r>
            <a:r>
              <a:rPr lang="en-US" dirty="0" smtClean="0"/>
              <a:t> Inc.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Production use:</a:t>
            </a:r>
          </a:p>
          <a:p>
            <a:pPr lvl="1"/>
            <a:r>
              <a:rPr lang="en-US" dirty="0" smtClean="0"/>
              <a:t>All </a:t>
            </a:r>
            <a:r>
              <a:rPr lang="en-US" dirty="0" err="1" smtClean="0"/>
              <a:t>MeasurementLab</a:t>
            </a:r>
            <a:r>
              <a:rPr lang="en-US" dirty="0" smtClean="0"/>
              <a:t> Services </a:t>
            </a:r>
            <a:br>
              <a:rPr lang="en-US" dirty="0" smtClean="0"/>
            </a:br>
            <a:r>
              <a:rPr lang="en-US" dirty="0" smtClean="0"/>
              <a:t>(incl. FCC Broadband Testing) </a:t>
            </a:r>
          </a:p>
          <a:p>
            <a:pPr lvl="1"/>
            <a:r>
              <a:rPr lang="en-US" dirty="0" err="1" smtClean="0"/>
              <a:t>CoralCDN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Services around 1M DNS requests per day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79"/>
          <a:stretch/>
        </p:blipFill>
        <p:spPr bwMode="auto">
          <a:xfrm>
            <a:off x="6588642" y="3867150"/>
            <a:ext cx="1148316" cy="323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925" y="4400550"/>
            <a:ext cx="1666875" cy="40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300" y="2514600"/>
            <a:ext cx="1905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78870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Systems Challenges (See Paper!)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/>
          </a:bodyPr>
          <a:lstStyle/>
          <a:p>
            <a:r>
              <a:rPr lang="en-US" b="1" dirty="0" smtClean="0"/>
              <a:t>Network availability </a:t>
            </a:r>
            <a:br>
              <a:rPr lang="en-US" b="1" dirty="0" smtClean="0"/>
            </a:br>
            <a:r>
              <a:rPr lang="en-US" i="1" dirty="0" err="1" smtClean="0"/>
              <a:t>Anycast</a:t>
            </a:r>
            <a:r>
              <a:rPr lang="en-US" i="1" dirty="0" smtClean="0"/>
              <a:t> with BGP </a:t>
            </a:r>
          </a:p>
          <a:p>
            <a:endParaRPr lang="en-US" dirty="0"/>
          </a:p>
          <a:p>
            <a:r>
              <a:rPr lang="en-US" b="1" dirty="0" smtClean="0"/>
              <a:t>Reliable data storage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i="1" dirty="0" smtClean="0"/>
              <a:t>Chain-Replication with Apportioned Queries</a:t>
            </a:r>
            <a:endParaRPr lang="en-US" i="1" dirty="0"/>
          </a:p>
          <a:p>
            <a:endParaRPr lang="en-US" dirty="0" smtClean="0"/>
          </a:p>
          <a:p>
            <a:r>
              <a:rPr lang="en-US" b="1" dirty="0" smtClean="0"/>
              <a:t>Secure, reliable updates</a:t>
            </a:r>
            <a:br>
              <a:rPr lang="en-US" b="1" dirty="0" smtClean="0"/>
            </a:br>
            <a:r>
              <a:rPr lang="en-US" i="1" dirty="0" smtClean="0"/>
              <a:t>Self-Certifying Update Protocol</a:t>
            </a:r>
          </a:p>
        </p:txBody>
      </p:sp>
    </p:spTree>
    <p:extLst>
      <p:ext uri="{BB962C8B-B14F-4D97-AF65-F5344CB8AC3E}">
        <p14:creationId xmlns:p14="http://schemas.microsoft.com/office/powerpoint/2010/main" val="493739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 rot="5400000">
            <a:off x="6051898" y="3473103"/>
            <a:ext cx="4203003" cy="1524000"/>
          </a:xfrm>
          <a:prstGeom prst="rect">
            <a:avLst/>
          </a:prstGeom>
          <a:solidFill>
            <a:schemeClr val="accent1"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7434128" y="2133600"/>
            <a:ext cx="14812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 smtClean="0"/>
              <a:t>CoralCDN</a:t>
            </a:r>
            <a:endParaRPr lang="en-US" sz="2400" b="1" dirty="0" smtClean="0"/>
          </a:p>
          <a:p>
            <a:pPr algn="ctr"/>
            <a:r>
              <a:rPr lang="en-US" sz="2400" b="1" dirty="0" smtClean="0"/>
              <a:t>Replicas</a:t>
            </a:r>
            <a:endParaRPr lang="en-US" sz="2400" b="1" dirty="0"/>
          </a:p>
        </p:txBody>
      </p:sp>
      <p:grpSp>
        <p:nvGrpSpPr>
          <p:cNvPr id="42" name="Group 41"/>
          <p:cNvGrpSpPr/>
          <p:nvPr/>
        </p:nvGrpSpPr>
        <p:grpSpPr>
          <a:xfrm>
            <a:off x="2743200" y="2133600"/>
            <a:ext cx="1814016" cy="4234338"/>
            <a:chOff x="4463180" y="1948013"/>
            <a:chExt cx="1356816" cy="4234338"/>
          </a:xfrm>
        </p:grpSpPr>
        <p:sp>
          <p:nvSpPr>
            <p:cNvPr id="39" name="Rectangle 38"/>
            <p:cNvSpPr/>
            <p:nvPr/>
          </p:nvSpPr>
          <p:spPr>
            <a:xfrm rot="5400000">
              <a:off x="3049430" y="3411786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463180" y="1948013"/>
              <a:ext cx="135681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/>
                <a:t>DONAR Nodes</a:t>
              </a:r>
              <a:endParaRPr lang="en-US" sz="2400" b="1" dirty="0"/>
            </a:p>
          </p:txBody>
        </p:sp>
        <p:sp>
          <p:nvSpPr>
            <p:cNvPr id="36" name="Oval 35"/>
            <p:cNvSpPr/>
            <p:nvPr/>
          </p:nvSpPr>
          <p:spPr>
            <a:xfrm>
              <a:off x="4794411" y="2862413"/>
              <a:ext cx="694675" cy="546824"/>
            </a:xfrm>
            <a:prstGeom prst="ellipse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481416" y="2173069"/>
            <a:ext cx="1728384" cy="4206872"/>
            <a:chOff x="1735179" y="2129731"/>
            <a:chExt cx="1338128" cy="4206872"/>
          </a:xfrm>
        </p:grpSpPr>
        <p:sp>
          <p:nvSpPr>
            <p:cNvPr id="82" name="Rectangle 81"/>
            <p:cNvSpPr/>
            <p:nvPr/>
          </p:nvSpPr>
          <p:spPr>
            <a:xfrm rot="5400000">
              <a:off x="302741" y="3566038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1830477" y="2129731"/>
              <a:ext cx="1143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/>
                <a:t>Client Requests</a:t>
              </a:r>
              <a:endParaRPr lang="en-US" sz="2400" b="1" dirty="0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2163257" y="3019145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2175280" y="3400145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2175280" y="5805683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sp>
        <p:nvSpPr>
          <p:cNvPr id="46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err="1" smtClean="0"/>
              <a:t>CoralCDN</a:t>
            </a:r>
            <a:r>
              <a:rPr lang="en-US" dirty="0" smtClean="0"/>
              <a:t> Experimental Setup</a:t>
            </a:r>
            <a:endParaRPr lang="en-US" dirty="0"/>
          </a:p>
        </p:txBody>
      </p:sp>
      <p:sp>
        <p:nvSpPr>
          <p:cNvPr id="48" name="Cloud 47"/>
          <p:cNvSpPr/>
          <p:nvPr/>
        </p:nvSpPr>
        <p:spPr>
          <a:xfrm>
            <a:off x="8013034" y="3048000"/>
            <a:ext cx="673766" cy="393970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49" name="Cloud 48"/>
          <p:cNvSpPr/>
          <p:nvPr/>
        </p:nvSpPr>
        <p:spPr>
          <a:xfrm>
            <a:off x="7543800" y="3441970"/>
            <a:ext cx="673766" cy="393970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50" name="Cloud 49"/>
          <p:cNvSpPr/>
          <p:nvPr/>
        </p:nvSpPr>
        <p:spPr>
          <a:xfrm>
            <a:off x="8013034" y="3822970"/>
            <a:ext cx="673766" cy="393970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51" name="Cloud 50"/>
          <p:cNvSpPr/>
          <p:nvPr/>
        </p:nvSpPr>
        <p:spPr>
          <a:xfrm>
            <a:off x="7543800" y="4203970"/>
            <a:ext cx="673766" cy="393970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52" name="Cloud 51"/>
          <p:cNvSpPr/>
          <p:nvPr/>
        </p:nvSpPr>
        <p:spPr>
          <a:xfrm>
            <a:off x="8013034" y="4556234"/>
            <a:ext cx="673766" cy="393970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53" name="Cloud 52"/>
          <p:cNvSpPr/>
          <p:nvPr/>
        </p:nvSpPr>
        <p:spPr>
          <a:xfrm>
            <a:off x="7543800" y="4950204"/>
            <a:ext cx="673766" cy="393970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54" name="Cloud 53"/>
          <p:cNvSpPr/>
          <p:nvPr/>
        </p:nvSpPr>
        <p:spPr>
          <a:xfrm>
            <a:off x="8013034" y="5331204"/>
            <a:ext cx="673766" cy="393970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56" name="Cloud 55"/>
          <p:cNvSpPr/>
          <p:nvPr/>
        </p:nvSpPr>
        <p:spPr>
          <a:xfrm>
            <a:off x="7620000" y="5791200"/>
            <a:ext cx="673766" cy="393970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6172200" y="4069988"/>
            <a:ext cx="0" cy="1521431"/>
          </a:xfrm>
          <a:prstGeom prst="line">
            <a:avLst/>
          </a:prstGeom>
          <a:ln w="47625">
            <a:solidFill>
              <a:schemeClr val="accent2">
                <a:lumMod val="60000"/>
                <a:lumOff val="40000"/>
              </a:schemeClr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4724400" y="1823219"/>
            <a:ext cx="2514599" cy="767581"/>
          </a:xfrm>
          <a:prstGeom prst="round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>
                <a:solidFill>
                  <a:schemeClr val="tx1"/>
                </a:solidFill>
              </a:rPr>
              <a:t>s</a:t>
            </a:r>
            <a:r>
              <a:rPr lang="en-US" sz="2400" b="1" dirty="0" err="1" smtClean="0">
                <a:solidFill>
                  <a:schemeClr val="tx1"/>
                </a:solidFill>
              </a:rPr>
              <a:t>plit_weight</a:t>
            </a:r>
            <a:r>
              <a:rPr lang="en-US" sz="2400" b="1" dirty="0" smtClean="0">
                <a:solidFill>
                  <a:schemeClr val="tx1"/>
                </a:solidFill>
              </a:rPr>
              <a:t>  = .1</a:t>
            </a:r>
            <a:br>
              <a:rPr lang="en-US" sz="2400" b="1" dirty="0" smtClean="0">
                <a:solidFill>
                  <a:schemeClr val="tx1"/>
                </a:solidFill>
              </a:rPr>
            </a:br>
            <a:r>
              <a:rPr lang="en-US" sz="2400" b="1" dirty="0" smtClean="0">
                <a:solidFill>
                  <a:schemeClr val="tx1"/>
                </a:solidFill>
              </a:rPr>
              <a:t>tolerance = .02</a:t>
            </a:r>
            <a:endParaRPr lang="en-US" sz="2400" b="1" dirty="0">
              <a:solidFill>
                <a:schemeClr val="tx1"/>
              </a:solidFill>
            </a:endParaRPr>
          </a:p>
        </p:txBody>
      </p:sp>
      <p:cxnSp>
        <p:nvCxnSpPr>
          <p:cNvPr id="79" name="Straight Arrow Connector 78"/>
          <p:cNvCxnSpPr/>
          <p:nvPr/>
        </p:nvCxnSpPr>
        <p:spPr>
          <a:xfrm flipH="1">
            <a:off x="4942490" y="3140617"/>
            <a:ext cx="2438400" cy="0"/>
          </a:xfrm>
          <a:prstGeom prst="straightConnector1">
            <a:avLst/>
          </a:prstGeom>
          <a:solidFill>
            <a:schemeClr val="accent2">
              <a:lumMod val="75000"/>
            </a:schemeClr>
          </a:solidFill>
          <a:ln w="41275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H="1">
            <a:off x="4942490" y="5943600"/>
            <a:ext cx="2438400" cy="0"/>
          </a:xfrm>
          <a:prstGeom prst="straightConnector1">
            <a:avLst/>
          </a:prstGeom>
          <a:solidFill>
            <a:schemeClr val="accent2">
              <a:lumMod val="75000"/>
            </a:schemeClr>
          </a:solidFill>
          <a:ln w="41275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1329609" y="3886200"/>
            <a:ext cx="0" cy="1584434"/>
          </a:xfrm>
          <a:prstGeom prst="line">
            <a:avLst/>
          </a:prstGeom>
          <a:ln w="47625">
            <a:solidFill>
              <a:schemeClr val="accent2">
                <a:lumMod val="60000"/>
                <a:lumOff val="40000"/>
              </a:schemeClr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3662699" y="4586409"/>
            <a:ext cx="19050" cy="884224"/>
          </a:xfrm>
          <a:prstGeom prst="line">
            <a:avLst/>
          </a:prstGeom>
          <a:ln w="47625">
            <a:solidFill>
              <a:schemeClr val="accent1">
                <a:lumMod val="60000"/>
                <a:lumOff val="40000"/>
              </a:schemeClr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3200400" y="3796576"/>
            <a:ext cx="928756" cy="546824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b="1" dirty="0"/>
          </a:p>
        </p:txBody>
      </p:sp>
      <p:sp>
        <p:nvSpPr>
          <p:cNvPr id="41" name="Oval 40"/>
          <p:cNvSpPr/>
          <p:nvPr/>
        </p:nvSpPr>
        <p:spPr>
          <a:xfrm>
            <a:off x="3200400" y="5638800"/>
            <a:ext cx="928756" cy="546824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b="1" dirty="0"/>
          </a:p>
        </p:txBody>
      </p:sp>
      <p:cxnSp>
        <p:nvCxnSpPr>
          <p:cNvPr id="55" name="Straight Arrow Connector 54"/>
          <p:cNvCxnSpPr/>
          <p:nvPr/>
        </p:nvCxnSpPr>
        <p:spPr>
          <a:xfrm flipH="1">
            <a:off x="4953000" y="3429000"/>
            <a:ext cx="2438400" cy="0"/>
          </a:xfrm>
          <a:prstGeom prst="straightConnector1">
            <a:avLst/>
          </a:prstGeom>
          <a:solidFill>
            <a:schemeClr val="accent2">
              <a:lumMod val="75000"/>
            </a:schemeClr>
          </a:solidFill>
          <a:ln w="41275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528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01" t="18105" r="22624" b="17800"/>
          <a:stretch/>
        </p:blipFill>
        <p:spPr bwMode="auto">
          <a:xfrm>
            <a:off x="4267200" y="3972822"/>
            <a:ext cx="3992881" cy="25041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</a:t>
            </a:r>
            <a:r>
              <a:rPr lang="en-US" dirty="0" smtClean="0"/>
              <a:t>DONAR Curbs Volatility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04800" y="1970782"/>
            <a:ext cx="3124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“Closest Node” policy</a:t>
            </a:r>
            <a:endParaRPr lang="en-US" sz="3200" i="1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304800" y="4648200"/>
            <a:ext cx="3124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DONAR “Equal Split” Policy</a:t>
            </a:r>
            <a:endParaRPr lang="en-US" sz="3200" i="1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77" t="17759" r="23009" b="16000"/>
          <a:stretch/>
        </p:blipFill>
        <p:spPr bwMode="auto">
          <a:xfrm>
            <a:off x="4114800" y="1295400"/>
            <a:ext cx="4145281" cy="2655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07282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Results: DONAR Minimizes Distance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3614074264"/>
              </p:ext>
            </p:extLst>
          </p:nvPr>
        </p:nvGraphicFramePr>
        <p:xfrm>
          <a:off x="762000" y="1676400"/>
          <a:ext cx="7772400" cy="4876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52115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Dynamic server selection is difficult</a:t>
            </a:r>
          </a:p>
          <a:p>
            <a:pPr lvl="1"/>
            <a:r>
              <a:rPr lang="en-US" dirty="0" smtClean="0"/>
              <a:t>Global constraints</a:t>
            </a:r>
          </a:p>
          <a:p>
            <a:pPr lvl="1"/>
            <a:r>
              <a:rPr lang="en-US" dirty="0" smtClean="0"/>
              <a:t>Distributed decision-making</a:t>
            </a:r>
          </a:p>
          <a:p>
            <a:endParaRPr lang="en-US" dirty="0"/>
          </a:p>
          <a:p>
            <a:r>
              <a:rPr lang="en-US" dirty="0" smtClean="0"/>
              <a:t>Services reap benefit of outsourcing to DONAR.</a:t>
            </a:r>
          </a:p>
          <a:p>
            <a:pPr lvl="1"/>
            <a:r>
              <a:rPr lang="en-US" dirty="0" smtClean="0"/>
              <a:t>Flexible policies</a:t>
            </a:r>
          </a:p>
          <a:p>
            <a:pPr lvl="1"/>
            <a:r>
              <a:rPr lang="en-US" dirty="0" smtClean="0"/>
              <a:t>General: Supports DNS &amp; HTTP </a:t>
            </a:r>
            <a:r>
              <a:rPr lang="en-US" dirty="0" err="1" smtClean="0"/>
              <a:t>Proxying</a:t>
            </a:r>
            <a:endParaRPr lang="en-US" dirty="0" smtClean="0"/>
          </a:p>
          <a:p>
            <a:pPr lvl="1"/>
            <a:r>
              <a:rPr lang="en-US" dirty="0" smtClean="0"/>
              <a:t>Efficient distributed constraint optimization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Interested in using? Contact me </a:t>
            </a:r>
            <a:r>
              <a:rPr lang="en-US" smtClean="0"/>
              <a:t>or visit http://www.donardns.org.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899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13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Example: Distributed DNS</a:t>
            </a:r>
            <a:endParaRPr lang="en-US" dirty="0"/>
          </a:p>
        </p:txBody>
      </p:sp>
      <p:sp>
        <p:nvSpPr>
          <p:cNvPr id="15" name="Right Arrow 14"/>
          <p:cNvSpPr/>
          <p:nvPr/>
        </p:nvSpPr>
        <p:spPr>
          <a:xfrm>
            <a:off x="544239" y="2362200"/>
            <a:ext cx="2209800" cy="7894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 1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0" y="1676400"/>
            <a:ext cx="9144000" cy="76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 rot="16200000">
            <a:off x="-1562101" y="6286500"/>
            <a:ext cx="9144000" cy="76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 rot="16200000">
            <a:off x="1562099" y="6248400"/>
            <a:ext cx="9144000" cy="76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ight Arrow 77"/>
          <p:cNvSpPr/>
          <p:nvPr/>
        </p:nvSpPr>
        <p:spPr>
          <a:xfrm>
            <a:off x="457200" y="6019800"/>
            <a:ext cx="2209800" cy="762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 C</a:t>
            </a:r>
            <a:endParaRPr lang="en-US" dirty="0"/>
          </a:p>
        </p:txBody>
      </p:sp>
      <p:sp>
        <p:nvSpPr>
          <p:cNvPr id="106" name="Rounded Rectangle 105"/>
          <p:cNvSpPr/>
          <p:nvPr/>
        </p:nvSpPr>
        <p:spPr>
          <a:xfrm>
            <a:off x="3962400" y="2590800"/>
            <a:ext cx="1143000" cy="522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DNS 1</a:t>
            </a:r>
            <a:endParaRPr lang="en-US" dirty="0"/>
          </a:p>
        </p:txBody>
      </p:sp>
      <p:sp>
        <p:nvSpPr>
          <p:cNvPr id="107" name="Rounded Rectangle 106"/>
          <p:cNvSpPr/>
          <p:nvPr/>
        </p:nvSpPr>
        <p:spPr>
          <a:xfrm>
            <a:off x="3962400" y="3292092"/>
            <a:ext cx="1143000" cy="522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DNS 2</a:t>
            </a:r>
            <a:endParaRPr lang="en-US" dirty="0"/>
          </a:p>
        </p:txBody>
      </p:sp>
      <p:sp>
        <p:nvSpPr>
          <p:cNvPr id="108" name="Rounded Rectangle 107"/>
          <p:cNvSpPr/>
          <p:nvPr/>
        </p:nvSpPr>
        <p:spPr>
          <a:xfrm>
            <a:off x="3962400" y="6096000"/>
            <a:ext cx="1143000" cy="522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DNS 10</a:t>
            </a:r>
            <a:endParaRPr lang="en-US" dirty="0"/>
          </a:p>
        </p:txBody>
      </p:sp>
      <p:sp>
        <p:nvSpPr>
          <p:cNvPr id="91" name="TextBox 90"/>
          <p:cNvSpPr txBox="1"/>
          <p:nvPr/>
        </p:nvSpPr>
        <p:spPr>
          <a:xfrm>
            <a:off x="6172198" y="1793557"/>
            <a:ext cx="29718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 smtClean="0"/>
              <a:t>Servers</a:t>
            </a:r>
            <a:endParaRPr lang="en-US" sz="2600" b="1" dirty="0"/>
          </a:p>
        </p:txBody>
      </p:sp>
      <p:sp>
        <p:nvSpPr>
          <p:cNvPr id="110" name="TextBox 109"/>
          <p:cNvSpPr txBox="1"/>
          <p:nvPr/>
        </p:nvSpPr>
        <p:spPr>
          <a:xfrm>
            <a:off x="3048001" y="1828800"/>
            <a:ext cx="304799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 smtClean="0"/>
              <a:t>Auth. </a:t>
            </a:r>
            <a:r>
              <a:rPr lang="en-US" sz="2600" b="1" dirty="0" err="1" smtClean="0"/>
              <a:t>Nameservers</a:t>
            </a:r>
            <a:endParaRPr lang="en-US" sz="2600" b="1" dirty="0"/>
          </a:p>
        </p:txBody>
      </p:sp>
      <p:sp>
        <p:nvSpPr>
          <p:cNvPr id="164" name="Right Arrow 163"/>
          <p:cNvSpPr/>
          <p:nvPr/>
        </p:nvSpPr>
        <p:spPr>
          <a:xfrm>
            <a:off x="544239" y="3352800"/>
            <a:ext cx="2209800" cy="762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 2</a:t>
            </a:r>
            <a:endParaRPr lang="en-US" dirty="0"/>
          </a:p>
        </p:txBody>
      </p:sp>
      <p:pic>
        <p:nvPicPr>
          <p:cNvPr id="97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5284" y="261808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5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834" y="2617237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6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834" y="2617238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7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9834" y="2617236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8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834" y="261723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9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3834" y="261808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0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4834" y="261808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1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5284" y="322853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2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834" y="3227687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3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834" y="3227688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9834" y="3227686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5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834" y="322768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6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3834" y="322853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7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4834" y="322853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2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5284" y="383813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3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834" y="3837287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4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834" y="3837288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5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9834" y="3837286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6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834" y="383728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7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3834" y="383813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8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4834" y="383813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9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5284" y="444858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0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834" y="4447737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1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834" y="4447738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2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9834" y="4447736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3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834" y="444773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3834" y="444858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4834" y="444858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5284" y="498113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834" y="4980287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8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834" y="4980288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9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9834" y="4980286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0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834" y="498028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1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3834" y="498113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2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4834" y="498113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3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5284" y="559158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4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834" y="5590737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5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834" y="5590738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6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9834" y="5590736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7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834" y="559073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8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3834" y="559158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9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4834" y="559158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0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5284" y="620118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1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1834" y="6200337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2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0834" y="6200338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3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9834" y="6200336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4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834" y="620033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3834" y="620118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6" name="Picture 2" descr="http://www.iconarchive.com/icons/visualpharm/hardware/256/server-ic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4834" y="6201185"/>
            <a:ext cx="336766" cy="428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0079789"/>
              </p:ext>
            </p:extLst>
          </p:nvPr>
        </p:nvGraphicFramePr>
        <p:xfrm>
          <a:off x="76203" y="1295400"/>
          <a:ext cx="9067797" cy="381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22599"/>
                <a:gridCol w="3022599"/>
                <a:gridCol w="3022599"/>
              </a:tblGrid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Clients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Mapping Nodes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Service Replicas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0" name="TextBox 69"/>
          <p:cNvSpPr txBox="1"/>
          <p:nvPr/>
        </p:nvSpPr>
        <p:spPr>
          <a:xfrm>
            <a:off x="0" y="1793557"/>
            <a:ext cx="29718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 smtClean="0"/>
              <a:t>DNS Resolvers</a:t>
            </a:r>
            <a:endParaRPr lang="en-US" sz="2600" b="1" dirty="0"/>
          </a:p>
        </p:txBody>
      </p:sp>
      <p:cxnSp>
        <p:nvCxnSpPr>
          <p:cNvPr id="81" name="Straight Arrow Connector 80"/>
          <p:cNvCxnSpPr/>
          <p:nvPr/>
        </p:nvCxnSpPr>
        <p:spPr>
          <a:xfrm>
            <a:off x="4572000" y="4199145"/>
            <a:ext cx="0" cy="1668255"/>
          </a:xfrm>
          <a:prstGeom prst="straightConnector1">
            <a:avLst/>
          </a:prstGeom>
          <a:ln w="76200">
            <a:solidFill>
              <a:schemeClr val="accent1">
                <a:shade val="95000"/>
                <a:satMod val="105000"/>
                <a:alpha val="59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1426870" y="4265500"/>
            <a:ext cx="0" cy="1660384"/>
          </a:xfrm>
          <a:prstGeom prst="straightConnector1">
            <a:avLst/>
          </a:prstGeom>
          <a:ln w="76200">
            <a:solidFill>
              <a:schemeClr val="accent1">
                <a:shade val="95000"/>
                <a:satMod val="105000"/>
                <a:alpha val="59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8881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Related Work (Academic and Industry)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Academic</a:t>
            </a:r>
          </a:p>
          <a:p>
            <a:pPr lvl="1"/>
            <a:r>
              <a:rPr lang="en-US" dirty="0" smtClean="0"/>
              <a:t>Improving network measurement</a:t>
            </a:r>
          </a:p>
          <a:p>
            <a:pPr lvl="2"/>
            <a:r>
              <a:rPr lang="en-US" dirty="0" err="1"/>
              <a:t>iPlane</a:t>
            </a:r>
            <a:r>
              <a:rPr lang="en-US" dirty="0"/>
              <a:t>: An </a:t>
            </a:r>
            <a:r>
              <a:rPr lang="en-US" dirty="0" err="1"/>
              <a:t>informationplane</a:t>
            </a:r>
            <a:r>
              <a:rPr lang="en-US" dirty="0"/>
              <a:t> for distributed </a:t>
            </a:r>
            <a:r>
              <a:rPr lang="en-US" dirty="0" smtClean="0"/>
              <a:t>services</a:t>
            </a:r>
            <a:r>
              <a:rPr lang="nn-NO" dirty="0"/>
              <a:t/>
            </a:r>
            <a:br>
              <a:rPr lang="nn-NO" dirty="0"/>
            </a:br>
            <a:r>
              <a:rPr lang="nn-NO" sz="1700" dirty="0" smtClean="0"/>
              <a:t>H</a:t>
            </a:r>
            <a:r>
              <a:rPr lang="nn-NO" sz="1700" dirty="0"/>
              <a:t>. V. Madhyastha, T. Isdal, M. Piatek, C. Dixon, T. </a:t>
            </a:r>
            <a:r>
              <a:rPr lang="nn-NO" sz="1700" dirty="0" smtClean="0"/>
              <a:t>Anderson,</a:t>
            </a:r>
            <a:br>
              <a:rPr lang="nn-NO" sz="1700" dirty="0" smtClean="0"/>
            </a:br>
            <a:r>
              <a:rPr lang="en-US" sz="1700" dirty="0" smtClean="0"/>
              <a:t>A</a:t>
            </a:r>
            <a:r>
              <a:rPr lang="en-US" sz="1700" dirty="0"/>
              <a:t>. Krishnamurthy, and A. </a:t>
            </a:r>
            <a:r>
              <a:rPr lang="en-US" sz="1700" dirty="0" err="1"/>
              <a:t>Venkataramani</a:t>
            </a:r>
            <a:r>
              <a:rPr lang="en-US" sz="1700" dirty="0"/>
              <a:t>, </a:t>
            </a:r>
            <a:r>
              <a:rPr lang="en-US" sz="1700" dirty="0" smtClean="0"/>
              <a:t>“,” </a:t>
            </a:r>
            <a:r>
              <a:rPr lang="en-US" sz="1700" dirty="0"/>
              <a:t>in OSDI, Nov. </a:t>
            </a:r>
            <a:r>
              <a:rPr lang="en-US" sz="1700" smtClean="0"/>
              <a:t>2006</a:t>
            </a:r>
            <a:br>
              <a:rPr lang="en-US" sz="1700" smtClean="0"/>
            </a:br>
            <a:endParaRPr lang="en-US" sz="1700" dirty="0" smtClean="0"/>
          </a:p>
          <a:p>
            <a:pPr lvl="1"/>
            <a:r>
              <a:rPr lang="en-US" dirty="0" smtClean="0"/>
              <a:t>“Application Layer </a:t>
            </a:r>
            <a:r>
              <a:rPr lang="en-US" dirty="0" err="1" smtClean="0"/>
              <a:t>Anycast</a:t>
            </a:r>
            <a:r>
              <a:rPr lang="en-US" dirty="0" smtClean="0"/>
              <a:t>”</a:t>
            </a:r>
          </a:p>
          <a:p>
            <a:pPr lvl="2"/>
            <a:r>
              <a:rPr lang="en-US" dirty="0" smtClean="0"/>
              <a:t>OASIS: </a:t>
            </a:r>
            <a:r>
              <a:rPr lang="en-US" dirty="0" err="1" smtClean="0"/>
              <a:t>Anycast</a:t>
            </a:r>
            <a:r>
              <a:rPr lang="en-US" dirty="0" smtClean="0"/>
              <a:t> for Any Service</a:t>
            </a:r>
            <a:br>
              <a:rPr lang="en-US" dirty="0" smtClean="0"/>
            </a:br>
            <a:r>
              <a:rPr lang="en-US" sz="1700" dirty="0" smtClean="0"/>
              <a:t>Michael J. </a:t>
            </a:r>
            <a:r>
              <a:rPr lang="en-US" sz="1700" dirty="0"/>
              <a:t>Freedman, </a:t>
            </a:r>
            <a:r>
              <a:rPr lang="en-US" sz="1700" dirty="0" err="1"/>
              <a:t>Karthik</a:t>
            </a:r>
            <a:r>
              <a:rPr lang="en-US" sz="1700" dirty="0"/>
              <a:t> </a:t>
            </a:r>
            <a:r>
              <a:rPr lang="en-US" sz="1700" dirty="0" err="1"/>
              <a:t>Lakshminarayanan</a:t>
            </a:r>
            <a:r>
              <a:rPr lang="en-US" sz="1700" dirty="0"/>
              <a:t>, and David </a:t>
            </a:r>
            <a:r>
              <a:rPr lang="en-US" sz="1700" dirty="0" err="1"/>
              <a:t>Mazières</a:t>
            </a:r>
            <a:r>
              <a:rPr lang="en-US" sz="1700" dirty="0"/>
              <a:t/>
            </a:r>
            <a:br>
              <a:rPr lang="en-US" sz="1700" dirty="0"/>
            </a:br>
            <a:r>
              <a:rPr lang="en-US" sz="1700" i="1" dirty="0"/>
              <a:t>Proc. 3rd USENIX/ACM Symposium on Networked Systems Design and Implementation</a:t>
            </a:r>
            <a:r>
              <a:rPr lang="en-US" sz="1700" dirty="0"/>
              <a:t/>
            </a:r>
            <a:br>
              <a:rPr lang="en-US" sz="1700" dirty="0"/>
            </a:br>
            <a:r>
              <a:rPr lang="en-US" sz="1700" dirty="0"/>
              <a:t>(</a:t>
            </a:r>
            <a:r>
              <a:rPr lang="en-US" sz="1700" dirty="0">
                <a:hlinkClick r:id="rId3"/>
              </a:rPr>
              <a:t>NSDI '06</a:t>
            </a:r>
            <a:r>
              <a:rPr lang="en-US" sz="1700" dirty="0"/>
              <a:t>) San Jose, CA, May 2006.</a:t>
            </a:r>
            <a:endParaRPr lang="en-US" sz="1700" dirty="0" smtClean="0"/>
          </a:p>
          <a:p>
            <a:endParaRPr lang="en-US" dirty="0"/>
          </a:p>
          <a:p>
            <a:r>
              <a:rPr lang="en-US" dirty="0" smtClean="0"/>
              <a:t>Proprietary</a:t>
            </a:r>
          </a:p>
          <a:p>
            <a:pPr lvl="1"/>
            <a:r>
              <a:rPr lang="en-US" dirty="0" smtClean="0"/>
              <a:t>Amazon Elastic Load Balancing</a:t>
            </a:r>
          </a:p>
          <a:p>
            <a:pPr lvl="1"/>
            <a:r>
              <a:rPr lang="en-US" dirty="0" err="1" smtClean="0"/>
              <a:t>UltraDNS</a:t>
            </a:r>
            <a:endParaRPr lang="en-US" dirty="0" smtClean="0"/>
          </a:p>
          <a:p>
            <a:pPr lvl="1"/>
            <a:r>
              <a:rPr lang="en-US" dirty="0" smtClean="0"/>
              <a:t>Akamai Global Traffic Management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426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Doesn’t [Akamai/</a:t>
            </a:r>
            <a:r>
              <a:rPr lang="en-US" dirty="0" err="1" smtClean="0"/>
              <a:t>UltraDNS</a:t>
            </a:r>
            <a:r>
              <a:rPr lang="en-US" dirty="0" smtClean="0"/>
              <a:t>/</a:t>
            </a:r>
            <a:r>
              <a:rPr lang="en-US" dirty="0" err="1" smtClean="0"/>
              <a:t>etc</a:t>
            </a:r>
            <a:r>
              <a:rPr lang="en-US" dirty="0" smtClean="0"/>
              <a:t>] Already </a:t>
            </a:r>
            <a:r>
              <a:rPr lang="en-US" dirty="0"/>
              <a:t>D</a:t>
            </a:r>
            <a:r>
              <a:rPr lang="en-US" dirty="0" smtClean="0"/>
              <a:t>o This?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Existing approaches use alternative, centralized formulations.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 smtClean="0"/>
              <a:t>Often restrict the set of nodes per-service.</a:t>
            </a:r>
          </a:p>
          <a:p>
            <a:endParaRPr lang="en-US" dirty="0"/>
          </a:p>
          <a:p>
            <a:r>
              <a:rPr lang="en-US" dirty="0" smtClean="0"/>
              <a:t>Lose benefit of large number of nodes (proxies/DNS servers/</a:t>
            </a:r>
            <a:r>
              <a:rPr lang="en-US" dirty="0" err="1" smtClean="0"/>
              <a:t>etc</a:t>
            </a:r>
            <a:r>
              <a:rPr lang="en-US" dirty="0" smtClean="0"/>
              <a:t>).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962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Example: HTTP </a:t>
            </a:r>
            <a:r>
              <a:rPr lang="en-US" dirty="0" err="1" smtClean="0"/>
              <a:t>Redir</a:t>
            </a:r>
            <a:r>
              <a:rPr lang="en-US" dirty="0" smtClean="0"/>
              <a:t>/</a:t>
            </a:r>
            <a:r>
              <a:rPr lang="en-US" dirty="0" err="1" smtClean="0"/>
              <a:t>Proxying</a:t>
            </a:r>
            <a:endParaRPr lang="en-US" dirty="0"/>
          </a:p>
        </p:txBody>
      </p:sp>
      <p:sp>
        <p:nvSpPr>
          <p:cNvPr id="15" name="Right Arrow 14"/>
          <p:cNvSpPr/>
          <p:nvPr/>
        </p:nvSpPr>
        <p:spPr>
          <a:xfrm>
            <a:off x="544239" y="2362200"/>
            <a:ext cx="2209800" cy="7894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 1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0" y="1676400"/>
            <a:ext cx="9144000" cy="76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 rot="16200000">
            <a:off x="-1562101" y="6286500"/>
            <a:ext cx="9144000" cy="76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 rot="16200000">
            <a:off x="1562099" y="6248400"/>
            <a:ext cx="9144000" cy="76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ight Arrow 77"/>
          <p:cNvSpPr/>
          <p:nvPr/>
        </p:nvSpPr>
        <p:spPr>
          <a:xfrm>
            <a:off x="457200" y="6019800"/>
            <a:ext cx="2209800" cy="762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 C</a:t>
            </a:r>
            <a:endParaRPr lang="en-US" dirty="0"/>
          </a:p>
        </p:txBody>
      </p:sp>
      <p:sp>
        <p:nvSpPr>
          <p:cNvPr id="91" name="TextBox 90"/>
          <p:cNvSpPr txBox="1"/>
          <p:nvPr/>
        </p:nvSpPr>
        <p:spPr>
          <a:xfrm>
            <a:off x="6172198" y="1793557"/>
            <a:ext cx="29718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 smtClean="0"/>
              <a:t>Datacenters</a:t>
            </a:r>
            <a:endParaRPr lang="en-US" sz="2600" b="1" dirty="0"/>
          </a:p>
        </p:txBody>
      </p:sp>
      <p:sp>
        <p:nvSpPr>
          <p:cNvPr id="110" name="TextBox 109"/>
          <p:cNvSpPr txBox="1"/>
          <p:nvPr/>
        </p:nvSpPr>
        <p:spPr>
          <a:xfrm>
            <a:off x="3048001" y="1828800"/>
            <a:ext cx="304799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 smtClean="0"/>
              <a:t>HTTP Proxies</a:t>
            </a:r>
            <a:endParaRPr lang="en-US" sz="2600" b="1" dirty="0"/>
          </a:p>
        </p:txBody>
      </p:sp>
      <p:sp>
        <p:nvSpPr>
          <p:cNvPr id="164" name="Right Arrow 163"/>
          <p:cNvSpPr/>
          <p:nvPr/>
        </p:nvSpPr>
        <p:spPr>
          <a:xfrm>
            <a:off x="544239" y="3352800"/>
            <a:ext cx="2209800" cy="762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 2</a:t>
            </a:r>
            <a:endParaRPr lang="en-US" dirty="0"/>
          </a:p>
        </p:txBody>
      </p:sp>
      <p:cxnSp>
        <p:nvCxnSpPr>
          <p:cNvPr id="235" name="Straight Arrow Connector 234"/>
          <p:cNvCxnSpPr/>
          <p:nvPr/>
        </p:nvCxnSpPr>
        <p:spPr>
          <a:xfrm>
            <a:off x="1426870" y="4265500"/>
            <a:ext cx="0" cy="1660384"/>
          </a:xfrm>
          <a:prstGeom prst="straightConnector1">
            <a:avLst/>
          </a:prstGeom>
          <a:ln w="76200">
            <a:solidFill>
              <a:schemeClr val="accent1">
                <a:shade val="95000"/>
                <a:satMod val="105000"/>
                <a:alpha val="59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1896563"/>
              </p:ext>
            </p:extLst>
          </p:nvPr>
        </p:nvGraphicFramePr>
        <p:xfrm>
          <a:off x="76203" y="1295400"/>
          <a:ext cx="9067797" cy="381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22599"/>
                <a:gridCol w="3022599"/>
                <a:gridCol w="3022599"/>
              </a:tblGrid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Clients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Mapping Nodes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Service Replicas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0" name="TextBox 69"/>
          <p:cNvSpPr txBox="1"/>
          <p:nvPr/>
        </p:nvSpPr>
        <p:spPr>
          <a:xfrm>
            <a:off x="0" y="1793557"/>
            <a:ext cx="29718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 smtClean="0"/>
              <a:t>HTTP Clients</a:t>
            </a:r>
            <a:endParaRPr lang="en-US" sz="2600" b="1" dirty="0"/>
          </a:p>
        </p:txBody>
      </p:sp>
      <p:grpSp>
        <p:nvGrpSpPr>
          <p:cNvPr id="67" name="Group 66"/>
          <p:cNvGrpSpPr/>
          <p:nvPr/>
        </p:nvGrpSpPr>
        <p:grpSpPr>
          <a:xfrm>
            <a:off x="6934200" y="2514600"/>
            <a:ext cx="1600200" cy="838200"/>
            <a:chOff x="7086600" y="1981200"/>
            <a:chExt cx="1600200" cy="838200"/>
          </a:xfrm>
        </p:grpSpPr>
        <p:sp>
          <p:nvSpPr>
            <p:cNvPr id="68" name="Rounded Rectangle 67"/>
            <p:cNvSpPr/>
            <p:nvPr/>
          </p:nvSpPr>
          <p:spPr>
            <a:xfrm>
              <a:off x="7086600" y="1981200"/>
              <a:ext cx="1600200" cy="838200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9" name="Group 68"/>
            <p:cNvGrpSpPr/>
            <p:nvPr/>
          </p:nvGrpSpPr>
          <p:grpSpPr>
            <a:xfrm>
              <a:off x="7206083" y="2055846"/>
              <a:ext cx="1399813" cy="687354"/>
              <a:chOff x="6477000" y="2064862"/>
              <a:chExt cx="2743200" cy="1059338"/>
            </a:xfrm>
          </p:grpSpPr>
          <p:grpSp>
            <p:nvGrpSpPr>
              <p:cNvPr id="71" name="Group 70"/>
              <p:cNvGrpSpPr/>
              <p:nvPr/>
            </p:nvGrpSpPr>
            <p:grpSpPr>
              <a:xfrm>
                <a:off x="6477000" y="2091188"/>
                <a:ext cx="2286000" cy="461456"/>
                <a:chOff x="6477000" y="2091188"/>
                <a:chExt cx="2286000" cy="461456"/>
              </a:xfrm>
            </p:grpSpPr>
            <p:pic>
              <p:nvPicPr>
                <p:cNvPr id="82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305800" y="2091188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3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8486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4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3914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5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934200" y="2091188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6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4770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72" name="Group 71"/>
              <p:cNvGrpSpPr/>
              <p:nvPr/>
            </p:nvGrpSpPr>
            <p:grpSpPr>
              <a:xfrm>
                <a:off x="6477000" y="2662744"/>
                <a:ext cx="2286000" cy="461456"/>
                <a:chOff x="6477000" y="2091188"/>
                <a:chExt cx="2286000" cy="461456"/>
              </a:xfrm>
            </p:grpSpPr>
            <p:pic>
              <p:nvPicPr>
                <p:cNvPr id="76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305800" y="2091188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7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8486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9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3914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0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934200" y="2091188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1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4770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73" name="Group 72"/>
              <p:cNvGrpSpPr/>
              <p:nvPr/>
            </p:nvGrpSpPr>
            <p:grpSpPr>
              <a:xfrm>
                <a:off x="8763000" y="2064862"/>
                <a:ext cx="457200" cy="1033011"/>
                <a:chOff x="8763000" y="883706"/>
                <a:chExt cx="457200" cy="1033011"/>
              </a:xfrm>
            </p:grpSpPr>
            <p:pic>
              <p:nvPicPr>
                <p:cNvPr id="74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63000" y="1459518"/>
                  <a:ext cx="457200" cy="45719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75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63000" y="883706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</p:grpSp>
      <p:grpSp>
        <p:nvGrpSpPr>
          <p:cNvPr id="87" name="Group 86"/>
          <p:cNvGrpSpPr/>
          <p:nvPr/>
        </p:nvGrpSpPr>
        <p:grpSpPr>
          <a:xfrm>
            <a:off x="6934200" y="3581400"/>
            <a:ext cx="1600200" cy="838200"/>
            <a:chOff x="7086600" y="1981200"/>
            <a:chExt cx="1600200" cy="838200"/>
          </a:xfrm>
        </p:grpSpPr>
        <p:sp>
          <p:nvSpPr>
            <p:cNvPr id="88" name="Rounded Rectangle 87"/>
            <p:cNvSpPr/>
            <p:nvPr/>
          </p:nvSpPr>
          <p:spPr>
            <a:xfrm>
              <a:off x="7086600" y="1981200"/>
              <a:ext cx="1600200" cy="838200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9" name="Group 88"/>
            <p:cNvGrpSpPr/>
            <p:nvPr/>
          </p:nvGrpSpPr>
          <p:grpSpPr>
            <a:xfrm>
              <a:off x="7206083" y="2055846"/>
              <a:ext cx="1399813" cy="687354"/>
              <a:chOff x="6477000" y="2064862"/>
              <a:chExt cx="2743200" cy="1059338"/>
            </a:xfrm>
          </p:grpSpPr>
          <p:grpSp>
            <p:nvGrpSpPr>
              <p:cNvPr id="90" name="Group 89"/>
              <p:cNvGrpSpPr/>
              <p:nvPr/>
            </p:nvGrpSpPr>
            <p:grpSpPr>
              <a:xfrm>
                <a:off x="6477000" y="2091188"/>
                <a:ext cx="2286000" cy="461456"/>
                <a:chOff x="6477000" y="2091188"/>
                <a:chExt cx="2286000" cy="461456"/>
              </a:xfrm>
            </p:grpSpPr>
            <p:pic>
              <p:nvPicPr>
                <p:cNvPr id="102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305800" y="2091188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3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8486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4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3914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5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934200" y="2091188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1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4770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92" name="Group 91"/>
              <p:cNvGrpSpPr/>
              <p:nvPr/>
            </p:nvGrpSpPr>
            <p:grpSpPr>
              <a:xfrm>
                <a:off x="6477000" y="2662744"/>
                <a:ext cx="2286000" cy="461456"/>
                <a:chOff x="6477000" y="2091188"/>
                <a:chExt cx="2286000" cy="461456"/>
              </a:xfrm>
            </p:grpSpPr>
            <p:pic>
              <p:nvPicPr>
                <p:cNvPr id="96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305800" y="2091188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8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8486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9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3914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0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934200" y="2091188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01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4770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93" name="Group 92"/>
              <p:cNvGrpSpPr/>
              <p:nvPr/>
            </p:nvGrpSpPr>
            <p:grpSpPr>
              <a:xfrm>
                <a:off x="8763000" y="2064862"/>
                <a:ext cx="457200" cy="1033011"/>
                <a:chOff x="8763000" y="883706"/>
                <a:chExt cx="457200" cy="1033011"/>
              </a:xfrm>
            </p:grpSpPr>
            <p:pic>
              <p:nvPicPr>
                <p:cNvPr id="94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63000" y="1459518"/>
                  <a:ext cx="457200" cy="45719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5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63000" y="883706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</p:grpSp>
      <p:grpSp>
        <p:nvGrpSpPr>
          <p:cNvPr id="112" name="Group 111"/>
          <p:cNvGrpSpPr/>
          <p:nvPr/>
        </p:nvGrpSpPr>
        <p:grpSpPr>
          <a:xfrm>
            <a:off x="6934200" y="4724400"/>
            <a:ext cx="1600200" cy="838200"/>
            <a:chOff x="7086600" y="1981200"/>
            <a:chExt cx="1600200" cy="838200"/>
          </a:xfrm>
        </p:grpSpPr>
        <p:sp>
          <p:nvSpPr>
            <p:cNvPr id="113" name="Rounded Rectangle 112"/>
            <p:cNvSpPr/>
            <p:nvPr/>
          </p:nvSpPr>
          <p:spPr>
            <a:xfrm>
              <a:off x="7086600" y="1981200"/>
              <a:ext cx="1600200" cy="838200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4" name="Group 113"/>
            <p:cNvGrpSpPr/>
            <p:nvPr/>
          </p:nvGrpSpPr>
          <p:grpSpPr>
            <a:xfrm>
              <a:off x="7206083" y="2055846"/>
              <a:ext cx="1399813" cy="687354"/>
              <a:chOff x="6477000" y="2064862"/>
              <a:chExt cx="2743200" cy="1059338"/>
            </a:xfrm>
          </p:grpSpPr>
          <p:grpSp>
            <p:nvGrpSpPr>
              <p:cNvPr id="115" name="Group 114"/>
              <p:cNvGrpSpPr/>
              <p:nvPr/>
            </p:nvGrpSpPr>
            <p:grpSpPr>
              <a:xfrm>
                <a:off x="6477000" y="2091188"/>
                <a:ext cx="2286000" cy="461456"/>
                <a:chOff x="6477000" y="2091188"/>
                <a:chExt cx="2286000" cy="461456"/>
              </a:xfrm>
            </p:grpSpPr>
            <p:pic>
              <p:nvPicPr>
                <p:cNvPr id="125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305800" y="2091188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6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8486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7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3914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8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934200" y="2091188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9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4770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16" name="Group 115"/>
              <p:cNvGrpSpPr/>
              <p:nvPr/>
            </p:nvGrpSpPr>
            <p:grpSpPr>
              <a:xfrm>
                <a:off x="6477000" y="2662744"/>
                <a:ext cx="2286000" cy="461456"/>
                <a:chOff x="6477000" y="2091188"/>
                <a:chExt cx="2286000" cy="461456"/>
              </a:xfrm>
            </p:grpSpPr>
            <p:pic>
              <p:nvPicPr>
                <p:cNvPr id="120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305800" y="2091188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1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8486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2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3914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3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934200" y="2091188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24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4770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17" name="Group 116"/>
              <p:cNvGrpSpPr/>
              <p:nvPr/>
            </p:nvGrpSpPr>
            <p:grpSpPr>
              <a:xfrm>
                <a:off x="8763000" y="2064862"/>
                <a:ext cx="457200" cy="1033011"/>
                <a:chOff x="8763000" y="883706"/>
                <a:chExt cx="457200" cy="1033011"/>
              </a:xfrm>
            </p:grpSpPr>
            <p:pic>
              <p:nvPicPr>
                <p:cNvPr id="118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63000" y="1459518"/>
                  <a:ext cx="457200" cy="45719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19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63000" y="883706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</p:grpSp>
      <p:grpSp>
        <p:nvGrpSpPr>
          <p:cNvPr id="130" name="Group 129"/>
          <p:cNvGrpSpPr/>
          <p:nvPr/>
        </p:nvGrpSpPr>
        <p:grpSpPr>
          <a:xfrm>
            <a:off x="6934200" y="5829300"/>
            <a:ext cx="1600200" cy="838200"/>
            <a:chOff x="7086600" y="1981200"/>
            <a:chExt cx="1600200" cy="838200"/>
          </a:xfrm>
        </p:grpSpPr>
        <p:sp>
          <p:nvSpPr>
            <p:cNvPr id="131" name="Rounded Rectangle 130"/>
            <p:cNvSpPr/>
            <p:nvPr/>
          </p:nvSpPr>
          <p:spPr>
            <a:xfrm>
              <a:off x="7086600" y="1981200"/>
              <a:ext cx="1600200" cy="838200"/>
            </a:xfrm>
            <a:prstGeom prst="round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2" name="Group 131"/>
            <p:cNvGrpSpPr/>
            <p:nvPr/>
          </p:nvGrpSpPr>
          <p:grpSpPr>
            <a:xfrm>
              <a:off x="7206083" y="2055846"/>
              <a:ext cx="1399813" cy="687354"/>
              <a:chOff x="6477000" y="2064862"/>
              <a:chExt cx="2743200" cy="1059338"/>
            </a:xfrm>
          </p:grpSpPr>
          <p:grpSp>
            <p:nvGrpSpPr>
              <p:cNvPr id="133" name="Group 132"/>
              <p:cNvGrpSpPr/>
              <p:nvPr/>
            </p:nvGrpSpPr>
            <p:grpSpPr>
              <a:xfrm>
                <a:off x="6477000" y="2091188"/>
                <a:ext cx="2286000" cy="461456"/>
                <a:chOff x="6477000" y="2091188"/>
                <a:chExt cx="2286000" cy="461456"/>
              </a:xfrm>
            </p:grpSpPr>
            <p:pic>
              <p:nvPicPr>
                <p:cNvPr id="143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305800" y="2091188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4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8486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5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3914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6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934200" y="2091188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7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4770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34" name="Group 133"/>
              <p:cNvGrpSpPr/>
              <p:nvPr/>
            </p:nvGrpSpPr>
            <p:grpSpPr>
              <a:xfrm>
                <a:off x="6477000" y="2662744"/>
                <a:ext cx="2286000" cy="461456"/>
                <a:chOff x="6477000" y="2091188"/>
                <a:chExt cx="2286000" cy="461456"/>
              </a:xfrm>
            </p:grpSpPr>
            <p:pic>
              <p:nvPicPr>
                <p:cNvPr id="138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305800" y="2091188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9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8486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0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3914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1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934200" y="2091188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42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477000" y="2095444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35" name="Group 134"/>
              <p:cNvGrpSpPr/>
              <p:nvPr/>
            </p:nvGrpSpPr>
            <p:grpSpPr>
              <a:xfrm>
                <a:off x="8763000" y="2064862"/>
                <a:ext cx="457200" cy="1033011"/>
                <a:chOff x="8763000" y="883706"/>
                <a:chExt cx="457200" cy="1033011"/>
              </a:xfrm>
            </p:grpSpPr>
            <p:pic>
              <p:nvPicPr>
                <p:cNvPr id="136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63000" y="1459518"/>
                  <a:ext cx="457200" cy="45719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37" name="Picture 2" descr="http://www.iconarchive.com/icons/visualpharm/hardware/256/server-icon.png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63000" y="883706"/>
                  <a:ext cx="457200" cy="4572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</p:grpSp>
      <p:sp>
        <p:nvSpPr>
          <p:cNvPr id="148" name="Rounded Rectangle 147"/>
          <p:cNvSpPr/>
          <p:nvPr/>
        </p:nvSpPr>
        <p:spPr>
          <a:xfrm>
            <a:off x="3962400" y="2514600"/>
            <a:ext cx="1143000" cy="522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Proxy 1</a:t>
            </a:r>
            <a:endParaRPr lang="en-US" dirty="0"/>
          </a:p>
        </p:txBody>
      </p:sp>
      <p:sp>
        <p:nvSpPr>
          <p:cNvPr id="149" name="Rounded Rectangle 148"/>
          <p:cNvSpPr/>
          <p:nvPr/>
        </p:nvSpPr>
        <p:spPr>
          <a:xfrm>
            <a:off x="3962400" y="3215892"/>
            <a:ext cx="1143000" cy="522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Proxy 2</a:t>
            </a:r>
            <a:endParaRPr lang="en-US" dirty="0"/>
          </a:p>
        </p:txBody>
      </p:sp>
      <p:sp>
        <p:nvSpPr>
          <p:cNvPr id="150" name="Rounded Rectangle 149"/>
          <p:cNvSpPr/>
          <p:nvPr/>
        </p:nvSpPr>
        <p:spPr>
          <a:xfrm>
            <a:off x="3886200" y="6182895"/>
            <a:ext cx="1295400" cy="522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Proxy </a:t>
            </a:r>
            <a:r>
              <a:rPr lang="en-US" dirty="0"/>
              <a:t>5</a:t>
            </a:r>
            <a:r>
              <a:rPr lang="en-US" dirty="0" smtClean="0"/>
              <a:t>00</a:t>
            </a:r>
            <a:endParaRPr lang="en-US" dirty="0"/>
          </a:p>
        </p:txBody>
      </p:sp>
      <p:cxnSp>
        <p:nvCxnSpPr>
          <p:cNvPr id="151" name="Straight Arrow Connector 150"/>
          <p:cNvCxnSpPr/>
          <p:nvPr/>
        </p:nvCxnSpPr>
        <p:spPr>
          <a:xfrm>
            <a:off x="4572000" y="4199145"/>
            <a:ext cx="0" cy="1668255"/>
          </a:xfrm>
          <a:prstGeom prst="straightConnector1">
            <a:avLst/>
          </a:prstGeom>
          <a:ln w="76200">
            <a:solidFill>
              <a:schemeClr val="accent1">
                <a:shade val="95000"/>
                <a:satMod val="105000"/>
                <a:alpha val="59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548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Reasoning About Server Selection</a:t>
            </a:r>
            <a:endParaRPr lang="en-US" sz="4000" dirty="0"/>
          </a:p>
        </p:txBody>
      </p:sp>
      <p:grpSp>
        <p:nvGrpSpPr>
          <p:cNvPr id="43" name="Group 42"/>
          <p:cNvGrpSpPr/>
          <p:nvPr/>
        </p:nvGrpSpPr>
        <p:grpSpPr>
          <a:xfrm>
            <a:off x="7162800" y="1853376"/>
            <a:ext cx="1566728" cy="4483227"/>
            <a:chOff x="7120072" y="1961466"/>
            <a:chExt cx="1338128" cy="4203003"/>
          </a:xfrm>
        </p:grpSpPr>
        <p:sp>
          <p:nvSpPr>
            <p:cNvPr id="28" name="Rectangle 27"/>
            <p:cNvSpPr/>
            <p:nvPr/>
          </p:nvSpPr>
          <p:spPr>
            <a:xfrm rot="5400000">
              <a:off x="5687634" y="3393904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Cloud 29"/>
            <p:cNvSpPr/>
            <p:nvPr/>
          </p:nvSpPr>
          <p:spPr>
            <a:xfrm>
              <a:off x="7296102" y="3009983"/>
              <a:ext cx="990600" cy="579232"/>
            </a:xfrm>
            <a:prstGeom prst="cloud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162800" y="1961466"/>
              <a:ext cx="12954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 smtClean="0"/>
                <a:t>Service</a:t>
              </a:r>
            </a:p>
            <a:p>
              <a:pPr algn="ctr"/>
              <a:r>
                <a:rPr lang="en-US" sz="2200" b="1" dirty="0" smtClean="0"/>
                <a:t>Replicas</a:t>
              </a:r>
              <a:endParaRPr lang="en-US" sz="2200" b="1" dirty="0"/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337686" y="1828802"/>
            <a:ext cx="1491114" cy="4551140"/>
            <a:chOff x="1735179" y="2129731"/>
            <a:chExt cx="1338128" cy="4206872"/>
          </a:xfrm>
        </p:grpSpPr>
        <p:sp>
          <p:nvSpPr>
            <p:cNvPr id="82" name="Rectangle 81"/>
            <p:cNvSpPr/>
            <p:nvPr/>
          </p:nvSpPr>
          <p:spPr>
            <a:xfrm rot="5400000">
              <a:off x="302741" y="3566038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1830477" y="2129731"/>
              <a:ext cx="1143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 smtClean="0"/>
                <a:t>Client Requests</a:t>
              </a:r>
              <a:endParaRPr lang="en-US" sz="2200" b="1" dirty="0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2163257" y="3004662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2175280" y="3900683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2175280" y="3309462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2175643" y="4191000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2175643" y="5671662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2175643" y="4495800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cxnSp>
        <p:nvCxnSpPr>
          <p:cNvPr id="109" name="Straight Arrow Connector 108"/>
          <p:cNvCxnSpPr/>
          <p:nvPr/>
        </p:nvCxnSpPr>
        <p:spPr>
          <a:xfrm>
            <a:off x="1819544" y="28194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3691072" y="1828802"/>
            <a:ext cx="1642928" cy="4551141"/>
            <a:chOff x="3843472" y="2142118"/>
            <a:chExt cx="1642928" cy="4225820"/>
          </a:xfrm>
        </p:grpSpPr>
        <p:grpSp>
          <p:nvGrpSpPr>
            <p:cNvPr id="42" name="Group 41"/>
            <p:cNvGrpSpPr/>
            <p:nvPr/>
          </p:nvGrpSpPr>
          <p:grpSpPr>
            <a:xfrm>
              <a:off x="3843472" y="2142118"/>
              <a:ext cx="1642928" cy="4225820"/>
              <a:chOff x="4481868" y="1956531"/>
              <a:chExt cx="1338128" cy="4225820"/>
            </a:xfrm>
          </p:grpSpPr>
          <p:sp>
            <p:nvSpPr>
              <p:cNvPr id="39" name="Rectangle 38"/>
              <p:cNvSpPr/>
              <p:nvPr/>
            </p:nvSpPr>
            <p:spPr>
              <a:xfrm rot="5400000">
                <a:off x="3049430" y="3411786"/>
                <a:ext cx="4203003" cy="1338128"/>
              </a:xfrm>
              <a:prstGeom prst="rect">
                <a:avLst/>
              </a:prstGeom>
              <a:solidFill>
                <a:schemeClr val="accent1">
                  <a:alpha val="1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4579431" y="1956531"/>
                <a:ext cx="1143000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 dirty="0" smtClean="0"/>
                  <a:t>Mapping</a:t>
                </a:r>
              </a:p>
              <a:p>
                <a:pPr algn="ctr"/>
                <a:r>
                  <a:rPr lang="en-US" sz="2200" b="1" dirty="0" smtClean="0"/>
                  <a:t>Nodes</a:t>
                </a:r>
                <a:endParaRPr lang="en-US" sz="2200" b="1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726334" y="2947073"/>
                <a:ext cx="830681" cy="653883"/>
              </a:xfrm>
              <a:prstGeom prst="ellipse">
                <a:avLst/>
              </a:prstGeom>
              <a:ln w="5715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 b="1" dirty="0"/>
              </a:p>
            </p:txBody>
          </p:sp>
        </p:grpSp>
        <p:sp>
          <p:nvSpPr>
            <p:cNvPr id="45" name="Oval 44"/>
            <p:cNvSpPr/>
            <p:nvPr/>
          </p:nvSpPr>
          <p:spPr>
            <a:xfrm>
              <a:off x="4157271" y="4318358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  <p:sp>
          <p:nvSpPr>
            <p:cNvPr id="46" name="Oval 45"/>
            <p:cNvSpPr/>
            <p:nvPr/>
          </p:nvSpPr>
          <p:spPr>
            <a:xfrm>
              <a:off x="4157271" y="5518317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</p:grpSp>
      <p:sp>
        <p:nvSpPr>
          <p:cNvPr id="47" name="Cloud 46"/>
          <p:cNvSpPr/>
          <p:nvPr/>
        </p:nvSpPr>
        <p:spPr>
          <a:xfrm>
            <a:off x="7391400" y="4297568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48" name="Cloud 47"/>
          <p:cNvSpPr/>
          <p:nvPr/>
        </p:nvSpPr>
        <p:spPr>
          <a:xfrm>
            <a:off x="7391400" y="5562600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49" name="Rectangle 48"/>
          <p:cNvSpPr/>
          <p:nvPr/>
        </p:nvSpPr>
        <p:spPr>
          <a:xfrm>
            <a:off x="838200" y="5410200"/>
            <a:ext cx="509471" cy="21411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0" name="Rectangle 49"/>
          <p:cNvSpPr/>
          <p:nvPr/>
        </p:nvSpPr>
        <p:spPr>
          <a:xfrm>
            <a:off x="838200" y="5119883"/>
            <a:ext cx="509471" cy="21411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1828800" y="29718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1828800" y="38862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1819544" y="40386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1819543" y="41910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1838057" y="5305145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1828801" y="5468785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1828800" y="5605938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>
            <a:off x="5334000" y="32004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5334000" y="33528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 flipV="1">
            <a:off x="5334000" y="3505200"/>
            <a:ext cx="1828799" cy="9991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5334000" y="46538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5334000" y="48062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5334000" y="4991482"/>
            <a:ext cx="1828799" cy="7235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5334000" y="5810059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5334000" y="5943600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5334000" y="6077141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1828800" y="43434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192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Straight Arrow Connector 58"/>
          <p:cNvCxnSpPr/>
          <p:nvPr/>
        </p:nvCxnSpPr>
        <p:spPr>
          <a:xfrm flipV="1">
            <a:off x="5334000" y="3505200"/>
            <a:ext cx="1828799" cy="9991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Reasoning About Server Selection</a:t>
            </a:r>
            <a:endParaRPr lang="en-US" sz="4000" dirty="0"/>
          </a:p>
        </p:txBody>
      </p:sp>
      <p:grpSp>
        <p:nvGrpSpPr>
          <p:cNvPr id="43" name="Group 42"/>
          <p:cNvGrpSpPr/>
          <p:nvPr/>
        </p:nvGrpSpPr>
        <p:grpSpPr>
          <a:xfrm>
            <a:off x="7162800" y="1853376"/>
            <a:ext cx="1566728" cy="4483227"/>
            <a:chOff x="7120072" y="1961466"/>
            <a:chExt cx="1338128" cy="4203003"/>
          </a:xfrm>
        </p:grpSpPr>
        <p:sp>
          <p:nvSpPr>
            <p:cNvPr id="28" name="Rectangle 27"/>
            <p:cNvSpPr/>
            <p:nvPr/>
          </p:nvSpPr>
          <p:spPr>
            <a:xfrm rot="5400000">
              <a:off x="5687634" y="3393904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Cloud 29"/>
            <p:cNvSpPr/>
            <p:nvPr/>
          </p:nvSpPr>
          <p:spPr>
            <a:xfrm>
              <a:off x="7296102" y="3009983"/>
              <a:ext cx="990600" cy="579232"/>
            </a:xfrm>
            <a:prstGeom prst="cloud">
              <a:avLst/>
            </a:prstGeom>
            <a:solidFill>
              <a:schemeClr val="bg1"/>
            </a:solidFill>
            <a:ln w="57150"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162800" y="1961466"/>
              <a:ext cx="12954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 smtClean="0"/>
                <a:t>Service</a:t>
              </a:r>
            </a:p>
            <a:p>
              <a:pPr algn="ctr"/>
              <a:r>
                <a:rPr lang="en-US" sz="2200" b="1" dirty="0" smtClean="0"/>
                <a:t>Replicas</a:t>
              </a:r>
              <a:endParaRPr lang="en-US" sz="2200" b="1" dirty="0"/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337686" y="1828802"/>
            <a:ext cx="1491114" cy="4551140"/>
            <a:chOff x="1735179" y="2129731"/>
            <a:chExt cx="1338128" cy="4206872"/>
          </a:xfrm>
        </p:grpSpPr>
        <p:sp>
          <p:nvSpPr>
            <p:cNvPr id="82" name="Rectangle 81"/>
            <p:cNvSpPr/>
            <p:nvPr/>
          </p:nvSpPr>
          <p:spPr>
            <a:xfrm rot="5400000">
              <a:off x="302741" y="3566038"/>
              <a:ext cx="4203003" cy="1338128"/>
            </a:xfrm>
            <a:prstGeom prst="rect">
              <a:avLst/>
            </a:prstGeom>
            <a:solidFill>
              <a:schemeClr val="accent1">
                <a:alpha val="1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1830477" y="2129731"/>
              <a:ext cx="1143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 smtClean="0"/>
                <a:t>Client Requests</a:t>
              </a:r>
              <a:endParaRPr lang="en-US" sz="2200" b="1" dirty="0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2163257" y="3004662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2175280" y="3900683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2175280" y="3309462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2175643" y="4191000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2175643" y="5671662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2175643" y="4495800"/>
              <a:ext cx="457200" cy="214117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cxnSp>
        <p:nvCxnSpPr>
          <p:cNvPr id="109" name="Straight Arrow Connector 108"/>
          <p:cNvCxnSpPr/>
          <p:nvPr/>
        </p:nvCxnSpPr>
        <p:spPr>
          <a:xfrm>
            <a:off x="1819544" y="28194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3691072" y="1828801"/>
            <a:ext cx="1642928" cy="4551142"/>
            <a:chOff x="3843472" y="2142117"/>
            <a:chExt cx="1642928" cy="4225821"/>
          </a:xfrm>
        </p:grpSpPr>
        <p:grpSp>
          <p:nvGrpSpPr>
            <p:cNvPr id="42" name="Group 41"/>
            <p:cNvGrpSpPr/>
            <p:nvPr/>
          </p:nvGrpSpPr>
          <p:grpSpPr>
            <a:xfrm>
              <a:off x="3843472" y="2142117"/>
              <a:ext cx="1642928" cy="4225821"/>
              <a:chOff x="4481868" y="1956530"/>
              <a:chExt cx="1338128" cy="4225821"/>
            </a:xfrm>
          </p:grpSpPr>
          <p:sp>
            <p:nvSpPr>
              <p:cNvPr id="39" name="Rectangle 38"/>
              <p:cNvSpPr/>
              <p:nvPr/>
            </p:nvSpPr>
            <p:spPr>
              <a:xfrm rot="5400000">
                <a:off x="3049430" y="3411786"/>
                <a:ext cx="4203003" cy="1338128"/>
              </a:xfrm>
              <a:prstGeom prst="rect">
                <a:avLst/>
              </a:prstGeom>
              <a:solidFill>
                <a:schemeClr val="accent1">
                  <a:alpha val="1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4579431" y="1956530"/>
                <a:ext cx="1143000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 dirty="0" smtClean="0"/>
                  <a:t>Mapping</a:t>
                </a:r>
              </a:p>
              <a:p>
                <a:pPr algn="ctr"/>
                <a:r>
                  <a:rPr lang="en-US" sz="2200" b="1" dirty="0" smtClean="0"/>
                  <a:t>Nodes</a:t>
                </a:r>
                <a:endParaRPr lang="en-US" sz="2200" b="1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4726334" y="2947073"/>
                <a:ext cx="830681" cy="653883"/>
              </a:xfrm>
              <a:prstGeom prst="ellipse">
                <a:avLst/>
              </a:prstGeom>
              <a:ln w="57150"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 b="1" dirty="0"/>
              </a:p>
            </p:txBody>
          </p:sp>
        </p:grpSp>
        <p:sp>
          <p:nvSpPr>
            <p:cNvPr id="45" name="Oval 44"/>
            <p:cNvSpPr/>
            <p:nvPr/>
          </p:nvSpPr>
          <p:spPr>
            <a:xfrm>
              <a:off x="4157271" y="4318358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  <p:sp>
          <p:nvSpPr>
            <p:cNvPr id="46" name="Oval 45"/>
            <p:cNvSpPr/>
            <p:nvPr/>
          </p:nvSpPr>
          <p:spPr>
            <a:xfrm>
              <a:off x="4157271" y="5518317"/>
              <a:ext cx="1019894" cy="653883"/>
            </a:xfrm>
            <a:prstGeom prst="ellipse">
              <a:avLst/>
            </a:prstGeom>
            <a:ln w="5715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 b="1" dirty="0"/>
            </a:p>
          </p:txBody>
        </p:sp>
      </p:grpSp>
      <p:sp>
        <p:nvSpPr>
          <p:cNvPr id="47" name="Cloud 46"/>
          <p:cNvSpPr/>
          <p:nvPr/>
        </p:nvSpPr>
        <p:spPr>
          <a:xfrm>
            <a:off x="7391400" y="4297568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48" name="Cloud 47"/>
          <p:cNvSpPr/>
          <p:nvPr/>
        </p:nvSpPr>
        <p:spPr>
          <a:xfrm>
            <a:off x="7391400" y="5562600"/>
            <a:ext cx="1159830" cy="579232"/>
          </a:xfrm>
          <a:prstGeom prst="cloud">
            <a:avLst/>
          </a:prstGeom>
          <a:solidFill>
            <a:schemeClr val="bg1"/>
          </a:solidFill>
          <a:ln w="5715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000" b="1" dirty="0"/>
          </a:p>
        </p:txBody>
      </p:sp>
      <p:sp>
        <p:nvSpPr>
          <p:cNvPr id="49" name="Rectangle 48"/>
          <p:cNvSpPr/>
          <p:nvPr/>
        </p:nvSpPr>
        <p:spPr>
          <a:xfrm>
            <a:off x="838200" y="5410200"/>
            <a:ext cx="509471" cy="21411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50" name="Rectangle 49"/>
          <p:cNvSpPr/>
          <p:nvPr/>
        </p:nvSpPr>
        <p:spPr>
          <a:xfrm>
            <a:off x="838200" y="5119883"/>
            <a:ext cx="509471" cy="21411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cxnSp>
        <p:nvCxnSpPr>
          <p:cNvPr id="52" name="Straight Arrow Connector 51"/>
          <p:cNvCxnSpPr/>
          <p:nvPr/>
        </p:nvCxnSpPr>
        <p:spPr>
          <a:xfrm>
            <a:off x="1828800" y="29718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1828800" y="38862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1819544" y="40386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1819543" y="41910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1838057" y="5305145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1828801" y="5468785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1828800" y="5605938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>
            <a:off x="5334000" y="32004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5334000" y="3352800"/>
            <a:ext cx="1878827" cy="0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5334000" y="46538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5334000" y="4806220"/>
            <a:ext cx="1828799" cy="377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5334000" y="4991482"/>
            <a:ext cx="1828799" cy="723518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5334000" y="5810059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5334000" y="5943600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5334000" y="6077141"/>
            <a:ext cx="1828799" cy="18859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ounded Rectangle 50"/>
          <p:cNvSpPr/>
          <p:nvPr/>
        </p:nvSpPr>
        <p:spPr>
          <a:xfrm>
            <a:off x="5334000" y="2590800"/>
            <a:ext cx="3276600" cy="178412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Outsource to DONAR</a:t>
            </a:r>
          </a:p>
        </p:txBody>
      </p:sp>
      <p:sp>
        <p:nvSpPr>
          <p:cNvPr id="5" name="Down Arrow 4"/>
          <p:cNvSpPr/>
          <p:nvPr/>
        </p:nvSpPr>
        <p:spPr>
          <a:xfrm rot="7295909">
            <a:off x="4909412" y="2309404"/>
            <a:ext cx="609600" cy="574760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Arrow Connector 56"/>
          <p:cNvCxnSpPr/>
          <p:nvPr/>
        </p:nvCxnSpPr>
        <p:spPr>
          <a:xfrm>
            <a:off x="1828800" y="4343400"/>
            <a:ext cx="1871527" cy="337662"/>
          </a:xfrm>
          <a:prstGeom prst="straightConnector1">
            <a:avLst/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1354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/>
          </a:bodyPr>
          <a:lstStyle/>
          <a:p>
            <a:r>
              <a:rPr lang="en-US" dirty="0" smtClean="0"/>
              <a:t>Server selection background</a:t>
            </a:r>
          </a:p>
          <a:p>
            <a:endParaRPr lang="en-US" dirty="0"/>
          </a:p>
          <a:p>
            <a:r>
              <a:rPr lang="en-US" dirty="0" smtClean="0">
                <a:solidFill>
                  <a:schemeClr val="tx2"/>
                </a:solidFill>
              </a:rPr>
              <a:t>Constraint-based policy interface</a:t>
            </a:r>
            <a:endParaRPr lang="en-US" dirty="0">
              <a:solidFill>
                <a:schemeClr val="tx2"/>
              </a:solidFill>
            </a:endParaRPr>
          </a:p>
          <a:p>
            <a:endParaRPr lang="en-US" dirty="0" smtClean="0"/>
          </a:p>
          <a:p>
            <a:r>
              <a:rPr lang="en-US" dirty="0" smtClean="0"/>
              <a:t>Scalable optimization algorithm</a:t>
            </a:r>
          </a:p>
          <a:p>
            <a:pPr marL="57150" indent="0">
              <a:buNone/>
            </a:pPr>
            <a:endParaRPr lang="en-US" dirty="0" smtClean="0"/>
          </a:p>
          <a:p>
            <a:r>
              <a:rPr lang="en-US" dirty="0"/>
              <a:t>Production deployment</a:t>
            </a:r>
            <a:br>
              <a:rPr lang="en-US" dirty="0"/>
            </a:b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62205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RSTPATRICK@EKFRNDSFUVWZY553" val="3865"/>
  <p:tag name="DEFAULTDISPLAYSOURCE" val="\documentclass{article}\pagestyle{empty}&#10;\begin{document}&#10;&#10;\end{document}&#10;"/>
  <p:tag name="EMBEDFONTS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9|46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1|4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1|4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0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.4|7.3|7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4|15.3|2.4|2.4|40.4|16.5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7858</TotalTime>
  <Words>922</Words>
  <Application>Microsoft Office PowerPoint</Application>
  <PresentationFormat>On-screen Show (4:3)</PresentationFormat>
  <Paragraphs>410</Paragraphs>
  <Slides>51</Slides>
  <Notes>46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2" baseType="lpstr">
      <vt:lpstr>Office Theme</vt:lpstr>
      <vt:lpstr>DONAR Decentralized Server Selection for Cloud Services</vt:lpstr>
      <vt:lpstr>Outline</vt:lpstr>
      <vt:lpstr>User Facing Services are  Geo-Replicated</vt:lpstr>
      <vt:lpstr>Reasoning About Server Selection</vt:lpstr>
      <vt:lpstr>Example: Distributed DNS</vt:lpstr>
      <vt:lpstr>Example: HTTP Redir/Proxying</vt:lpstr>
      <vt:lpstr>Reasoning About Server Selection</vt:lpstr>
      <vt:lpstr>Reasoning About Server Selection</vt:lpstr>
      <vt:lpstr>Outline</vt:lpstr>
      <vt:lpstr>Naïve Policy Choices Load-Aware: “Round Robin”</vt:lpstr>
      <vt:lpstr>Naïve Policy Choices Location-Aware: “Closest Node”</vt:lpstr>
      <vt:lpstr>Policies as Constraints</vt:lpstr>
      <vt:lpstr>Eg. 10-Server Deployment</vt:lpstr>
      <vt:lpstr>No Constraints Equivalent to “Closest Node”</vt:lpstr>
      <vt:lpstr>No Constraints Equivalent to “Closest Node”</vt:lpstr>
      <vt:lpstr>Cap as Overload Protection</vt:lpstr>
      <vt:lpstr>12 Hours Later…</vt:lpstr>
      <vt:lpstr>“Load Balance” (split = 10%, tolerance = 5%)</vt:lpstr>
      <vt:lpstr>“Load Balance” (split = 10%, tolerance = 5%)</vt:lpstr>
      <vt:lpstr>12 Hours Later…</vt:lpstr>
      <vt:lpstr>Outline</vt:lpstr>
      <vt:lpstr>Optimization:  Policy Realization</vt:lpstr>
      <vt:lpstr>Optimization Workflow</vt:lpstr>
      <vt:lpstr>Optimization Workflow</vt:lpstr>
      <vt:lpstr>Optimization Workflow</vt:lpstr>
      <vt:lpstr>By The Numbers</vt:lpstr>
      <vt:lpstr>Measure Traffic &amp; Optimize Locally?</vt:lpstr>
      <vt:lpstr>Not Accurate!</vt:lpstr>
      <vt:lpstr>Aggregate at Central Coordinator?</vt:lpstr>
      <vt:lpstr>Aggregate at Central Coordinator?</vt:lpstr>
      <vt:lpstr>Aggregate at Central Coordinator?</vt:lpstr>
      <vt:lpstr>Aggregate at Central Coordinator?</vt:lpstr>
      <vt:lpstr>So Far</vt:lpstr>
      <vt:lpstr>Decomposing Objective Function</vt:lpstr>
      <vt:lpstr>Decomposed Local Problem For Some Node (n*)</vt:lpstr>
      <vt:lpstr>DONAR Algorithm</vt:lpstr>
      <vt:lpstr>DONAR Algorithm</vt:lpstr>
      <vt:lpstr>DONAR Algorithm</vt:lpstr>
      <vt:lpstr>DONAR Algorithm</vt:lpstr>
      <vt:lpstr>DONAR Algorithm</vt:lpstr>
      <vt:lpstr>Better!</vt:lpstr>
      <vt:lpstr>Outline</vt:lpstr>
      <vt:lpstr>Production and Deployment</vt:lpstr>
      <vt:lpstr>Systems Challenges (See Paper!)</vt:lpstr>
      <vt:lpstr>CoralCDN Experimental Setup</vt:lpstr>
      <vt:lpstr>Results: DONAR Curbs Volatility</vt:lpstr>
      <vt:lpstr>Results: DONAR Minimizes Distance</vt:lpstr>
      <vt:lpstr>Conclusions</vt:lpstr>
      <vt:lpstr>Questions?</vt:lpstr>
      <vt:lpstr>Related Work (Academic and Industry)</vt:lpstr>
      <vt:lpstr>Doesn’t [Akamai/UltraDNS/etc] Already Do This?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DONAR Decentralized Server Selection for Cloud Services</dc:title>
  <dc:creator>Patrick Wendell</dc:creator>
  <cp:lastModifiedBy>Patrick Wendell</cp:lastModifiedBy>
  <cp:revision>1154</cp:revision>
  <cp:lastPrinted>2010-08-26T02:29:49Z</cp:lastPrinted>
  <dcterms:created xsi:type="dcterms:W3CDTF">2010-06-30T06:11:45Z</dcterms:created>
  <dcterms:modified xsi:type="dcterms:W3CDTF">2010-09-11T20:23:48Z</dcterms:modified>
</cp:coreProperties>
</file>

<file path=docProps/thumbnail.jpeg>
</file>